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gzNvl8rggh0/4f+La41euBo+Gz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0"/>
            <a:ext cx="7772400" cy="4627368"/>
          </a:xfrm>
          <a:custGeom>
            <a:rect b="b" l="l" r="r" t="t"/>
            <a:pathLst>
              <a:path extrusionOk="0" h="4627368" w="7772400">
                <a:moveTo>
                  <a:pt x="0" y="0"/>
                </a:moveTo>
                <a:lnTo>
                  <a:pt x="7772400" y="0"/>
                </a:lnTo>
                <a:lnTo>
                  <a:pt x="7772400" y="244212"/>
                </a:lnTo>
                <a:lnTo>
                  <a:pt x="7772400" y="368300"/>
                </a:lnTo>
                <a:lnTo>
                  <a:pt x="7772400" y="4367765"/>
                </a:lnTo>
                <a:lnTo>
                  <a:pt x="7585131" y="4402936"/>
                </a:lnTo>
                <a:cubicBezTo>
                  <a:pt x="6752621" y="4548129"/>
                  <a:pt x="5853365" y="4627368"/>
                  <a:pt x="4915255" y="4627368"/>
                </a:cubicBezTo>
                <a:cubicBezTo>
                  <a:pt x="3061022" y="4627368"/>
                  <a:pt x="1358586" y="4317796"/>
                  <a:pt x="23323" y="3801240"/>
                </a:cubicBezTo>
                <a:lnTo>
                  <a:pt x="0" y="3791312"/>
                </a:lnTo>
                <a:lnTo>
                  <a:pt x="0" y="368300"/>
                </a:lnTo>
                <a:lnTo>
                  <a:pt x="0" y="244212"/>
                </a:lnTo>
                <a:close/>
              </a:path>
            </a:pathLst>
          </a:custGeom>
          <a:solidFill>
            <a:srgbClr val="FF845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981B0"/>
              </a:solidFill>
              <a:latin typeface="Calibri"/>
              <a:ea typeface="Calibri"/>
              <a:cs typeface="Calibri"/>
              <a:sym typeface="Calibri"/>
            </a:endParaRPr>
          </a:p>
        </p:txBody>
      </p:sp>
      <p:pic>
        <p:nvPicPr>
          <p:cNvPr id="85" name="Google Shape;85;p1"/>
          <p:cNvPicPr preferRelativeResize="0"/>
          <p:nvPr/>
        </p:nvPicPr>
        <p:blipFill rotWithShape="1">
          <a:blip r:embed="rId3">
            <a:alphaModFix/>
          </a:blip>
          <a:srcRect b="0" l="0" r="53469" t="12890"/>
          <a:stretch/>
        </p:blipFill>
        <p:spPr>
          <a:xfrm>
            <a:off x="4669954" y="0"/>
            <a:ext cx="3102446" cy="6903282"/>
          </a:xfrm>
          <a:prstGeom prst="rect">
            <a:avLst/>
          </a:prstGeom>
          <a:noFill/>
          <a:ln>
            <a:noFill/>
          </a:ln>
        </p:spPr>
      </p:pic>
      <p:sp>
        <p:nvSpPr>
          <p:cNvPr id="86" name="Google Shape;86;p1"/>
          <p:cNvSpPr txBox="1"/>
          <p:nvPr/>
        </p:nvSpPr>
        <p:spPr>
          <a:xfrm>
            <a:off x="616225" y="4847101"/>
            <a:ext cx="4565400" cy="3324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000" u="none" cap="none" strike="noStrike">
                <a:solidFill>
                  <a:srgbClr val="FF8458"/>
                </a:solidFill>
                <a:latin typeface="Calibri"/>
                <a:ea typeface="Calibri"/>
                <a:cs typeface="Calibri"/>
                <a:sym typeface="Calibri"/>
              </a:rPr>
              <a:t>Your benefits are only beneficial if you actually use them, and you can’t use what you don’t know you have. </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The best place to start? Talk to ALEX, our virtual benefits counselor. He’ll walk you through all the nooks and crannies of your benefits and ask you some questions to help you find the best coverage for the lowest cost.</a:t>
            </a:r>
            <a:br>
              <a:rPr lang="en-US" sz="2000">
                <a:solidFill>
                  <a:schemeClr val="dk1"/>
                </a:solidFill>
                <a:latin typeface="Calibri"/>
                <a:ea typeface="Calibri"/>
                <a:cs typeface="Calibri"/>
                <a:sym typeface="Calibri"/>
              </a:rPr>
            </a:br>
            <a:endParaRPr sz="160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2000">
                <a:solidFill>
                  <a:schemeClr val="dk2"/>
                </a:solidFill>
                <a:latin typeface="Calibri"/>
                <a:ea typeface="Calibri"/>
                <a:cs typeface="Calibri"/>
                <a:sym typeface="Calibri"/>
              </a:rPr>
              <a:t>Before you enroll, give it a try at &lt;www.sampleURL.com&gt;.</a:t>
            </a:r>
            <a:endParaRPr>
              <a:solidFill>
                <a:schemeClr val="dk2"/>
              </a:solidFill>
            </a:endParaRPr>
          </a:p>
        </p:txBody>
      </p:sp>
      <p:sp>
        <p:nvSpPr>
          <p:cNvPr id="87" name="Google Shape;87;p1"/>
          <p:cNvSpPr/>
          <p:nvPr/>
        </p:nvSpPr>
        <p:spPr>
          <a:xfrm>
            <a:off x="5644208" y="6936948"/>
            <a:ext cx="1267835" cy="1271016"/>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QR CODE HERE</a:t>
            </a:r>
            <a:endParaRPr sz="1800">
              <a:solidFill>
                <a:schemeClr val="dk1"/>
              </a:solidFill>
              <a:latin typeface="Calibri"/>
              <a:ea typeface="Calibri"/>
              <a:cs typeface="Calibri"/>
              <a:sym typeface="Calibri"/>
            </a:endParaRPr>
          </a:p>
        </p:txBody>
      </p:sp>
      <p:sp>
        <p:nvSpPr>
          <p:cNvPr id="88" name="Google Shape;88;p1"/>
          <p:cNvSpPr/>
          <p:nvPr/>
        </p:nvSpPr>
        <p:spPr>
          <a:xfrm>
            <a:off x="4899991" y="8568201"/>
            <a:ext cx="2012052" cy="985763"/>
          </a:xfrm>
          <a:prstGeom prst="rect">
            <a:avLst/>
          </a:prstGeom>
          <a:solidFill>
            <a:srgbClr val="CDCDC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YOUR LOGO HERE</a:t>
            </a:r>
            <a:endParaRPr sz="1800">
              <a:solidFill>
                <a:schemeClr val="dk1"/>
              </a:solidFill>
              <a:latin typeface="Calibri"/>
              <a:ea typeface="Calibri"/>
              <a:cs typeface="Calibri"/>
              <a:sym typeface="Calibri"/>
            </a:endParaRPr>
          </a:p>
        </p:txBody>
      </p:sp>
      <p:pic>
        <p:nvPicPr>
          <p:cNvPr descr="A picture containing text, clock, sign&#10;&#10;Description automatically generated" id="89" name="Google Shape;89;p1"/>
          <p:cNvPicPr preferRelativeResize="0"/>
          <p:nvPr/>
        </p:nvPicPr>
        <p:blipFill rotWithShape="1">
          <a:blip r:embed="rId4">
            <a:alphaModFix/>
          </a:blip>
          <a:srcRect b="0" l="0" r="0" t="0"/>
          <a:stretch/>
        </p:blipFill>
        <p:spPr>
          <a:xfrm>
            <a:off x="616225" y="8469726"/>
            <a:ext cx="2595312" cy="1133933"/>
          </a:xfrm>
          <a:prstGeom prst="rect">
            <a:avLst/>
          </a:prstGeom>
          <a:noFill/>
          <a:ln>
            <a:noFill/>
          </a:ln>
        </p:spPr>
      </p:pic>
      <p:sp>
        <p:nvSpPr>
          <p:cNvPr id="90" name="Google Shape;90;p1"/>
          <p:cNvSpPr txBox="1"/>
          <p:nvPr/>
        </p:nvSpPr>
        <p:spPr>
          <a:xfrm>
            <a:off x="616225" y="647769"/>
            <a:ext cx="5479775" cy="3432927"/>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5400">
                <a:solidFill>
                  <a:schemeClr val="lt1"/>
                </a:solidFill>
                <a:latin typeface="Calibri"/>
                <a:ea typeface="Calibri"/>
                <a:cs typeface="Calibri"/>
                <a:sym typeface="Calibri"/>
              </a:rPr>
              <a:t>It’s open enrollment… </a:t>
            </a:r>
            <a:endParaRPr/>
          </a:p>
          <a:p>
            <a:pPr indent="0" lvl="0" marL="0" marR="0" rtl="0" algn="l">
              <a:lnSpc>
                <a:spcPct val="80000"/>
              </a:lnSpc>
              <a:spcBef>
                <a:spcPts val="0"/>
              </a:spcBef>
              <a:spcAft>
                <a:spcPts val="0"/>
              </a:spcAft>
              <a:buNone/>
            </a:pPr>
            <a:r>
              <a:rPr b="1" lang="en-US" sz="5400">
                <a:solidFill>
                  <a:schemeClr val="lt1"/>
                </a:solidFill>
                <a:latin typeface="Calibri"/>
                <a:ea typeface="Calibri"/>
                <a:cs typeface="Calibri"/>
                <a:sym typeface="Calibri"/>
              </a:rPr>
              <a:t>do you know where your benefits are?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