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438912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wyX1Da9hzNQLTeAPjBsKjjit6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14" name="Google Shape;14;p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534919" y="11412222"/>
            <a:ext cx="27848563"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1" name="Google Shape;71;p1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508365" y="17385667"/>
            <a:ext cx="37195763"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893434" y="10493377"/>
            <a:ext cx="37195763"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7" name="Google Shape;77;p1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2468880" y="7183123"/>
            <a:ext cx="27980640" cy="15280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4114800" y="23053043"/>
            <a:ext cx="24688800" cy="105968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20" name="Google Shape;20;p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45997" y="10942333"/>
            <a:ext cx="28392120" cy="182575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245997" y="29372573"/>
            <a:ext cx="28392120" cy="9601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26" name="Google Shape;26;p5"/>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2631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2" name="Google Shape;32;p6"/>
          <p:cNvSpPr txBox="1"/>
          <p:nvPr>
            <p:ph idx="2" type="body"/>
          </p:nvPr>
        </p:nvSpPr>
        <p:spPr>
          <a:xfrm>
            <a:off x="166649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3" name="Google Shape;33;p6"/>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267428"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267431" y="10759443"/>
            <a:ext cx="13926024"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39" name="Google Shape;39;p7"/>
          <p:cNvSpPr txBox="1"/>
          <p:nvPr>
            <p:ph idx="2" type="body"/>
          </p:nvPr>
        </p:nvSpPr>
        <p:spPr>
          <a:xfrm>
            <a:off x="2267431" y="16032480"/>
            <a:ext cx="13926024"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0" name="Google Shape;40;p7"/>
          <p:cNvSpPr txBox="1"/>
          <p:nvPr>
            <p:ph idx="3" type="body"/>
          </p:nvPr>
        </p:nvSpPr>
        <p:spPr>
          <a:xfrm>
            <a:off x="16664942" y="10759443"/>
            <a:ext cx="13994608"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1" name="Google Shape;41;p7"/>
          <p:cNvSpPr txBox="1"/>
          <p:nvPr>
            <p:ph idx="4" type="body"/>
          </p:nvPr>
        </p:nvSpPr>
        <p:spPr>
          <a:xfrm>
            <a:off x="16664942" y="16032480"/>
            <a:ext cx="13994608"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2" name="Google Shape;42;p7"/>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994608" y="6319530"/>
            <a:ext cx="16664940" cy="311912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57" name="Google Shape;57;p10"/>
          <p:cNvSpPr txBox="1"/>
          <p:nvPr>
            <p:ph idx="2"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58" name="Google Shape;58;p10"/>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994608" y="6319530"/>
            <a:ext cx="16664940" cy="31191200"/>
          </a:xfrm>
          <a:prstGeom prst="rect">
            <a:avLst/>
          </a:prstGeom>
          <a:noFill/>
          <a:ln>
            <a:noFill/>
          </a:ln>
        </p:spPr>
      </p:sp>
      <p:sp>
        <p:nvSpPr>
          <p:cNvPr id="64" name="Google Shape;64;p11"/>
          <p:cNvSpPr txBox="1"/>
          <p:nvPr>
            <p:ph idx="1"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5" name="Google Shape;65;p11"/>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0" y="0"/>
            <a:ext cx="32918400" cy="16979893"/>
          </a:xfrm>
          <a:custGeom>
            <a:rect b="b" l="l" r="r" t="t"/>
            <a:pathLst>
              <a:path extrusionOk="0" h="3856741" w="7772400">
                <a:moveTo>
                  <a:pt x="0" y="0"/>
                </a:moveTo>
                <a:lnTo>
                  <a:pt x="7772400" y="0"/>
                </a:lnTo>
                <a:lnTo>
                  <a:pt x="7772400" y="3597138"/>
                </a:lnTo>
                <a:lnTo>
                  <a:pt x="7585131" y="3632309"/>
                </a:lnTo>
                <a:cubicBezTo>
                  <a:pt x="6752621" y="3777502"/>
                  <a:pt x="5853365" y="3856741"/>
                  <a:pt x="4915255" y="3856741"/>
                </a:cubicBezTo>
                <a:cubicBezTo>
                  <a:pt x="3061022" y="3856741"/>
                  <a:pt x="1358586" y="3547169"/>
                  <a:pt x="23323" y="3030613"/>
                </a:cubicBezTo>
                <a:lnTo>
                  <a:pt x="0" y="3020685"/>
                </a:lnTo>
                <a:close/>
              </a:path>
            </a:pathLst>
          </a:custGeom>
          <a:solidFill>
            <a:srgbClr val="FB507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841" u="none" cap="none" strike="noStrike">
              <a:solidFill>
                <a:schemeClr val="lt1"/>
              </a:solidFill>
              <a:latin typeface="Calibri"/>
              <a:ea typeface="Calibri"/>
              <a:cs typeface="Calibri"/>
              <a:sym typeface="Calibri"/>
            </a:endParaRPr>
          </a:p>
        </p:txBody>
      </p:sp>
      <p:sp>
        <p:nvSpPr>
          <p:cNvPr id="85" name="Google Shape;85;p1"/>
          <p:cNvSpPr txBox="1"/>
          <p:nvPr/>
        </p:nvSpPr>
        <p:spPr>
          <a:xfrm>
            <a:off x="2609896" y="751989812"/>
            <a:ext cx="17560694" cy="19506134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8471" u="none" cap="none" strike="noStrike">
                <a:solidFill>
                  <a:srgbClr val="FB5077"/>
                </a:solidFill>
                <a:latin typeface="Calibri"/>
                <a:ea typeface="Calibri"/>
                <a:cs typeface="Calibri"/>
                <a:sym typeface="Calibri"/>
              </a:rPr>
              <a:t>ALEX is an online tool that can help you pick your best benefits. </a:t>
            </a:r>
            <a:endParaRPr/>
          </a:p>
          <a:p>
            <a:pPr indent="0" lvl="0" marL="0" marR="0" rtl="0" algn="l">
              <a:spcBef>
                <a:spcPts val="0"/>
              </a:spcBef>
              <a:spcAft>
                <a:spcPts val="0"/>
              </a:spcAft>
              <a:buNone/>
            </a:pPr>
            <a:r>
              <a:rPr lang="en-US" sz="32841">
                <a:solidFill>
                  <a:schemeClr val="dk1"/>
                </a:solidFill>
                <a:latin typeface="Calibri"/>
                <a:ea typeface="Calibri"/>
                <a:cs typeface="Calibri"/>
                <a:sym typeface="Calibri"/>
              </a:rPr>
              <a:t>Just answer a few questions about your estimated health care spending and ALEX will run the numbers to figure out which plans give you the coverage you need for the least amount of money.</a:t>
            </a:r>
            <a:endParaRPr sz="8471">
              <a:solidFill>
                <a:schemeClr val="dk1"/>
              </a:solidFill>
              <a:latin typeface="Calibri"/>
              <a:ea typeface="Calibri"/>
              <a:cs typeface="Calibri"/>
              <a:sym typeface="Calibri"/>
            </a:endParaRPr>
          </a:p>
          <a:p>
            <a:pPr indent="0" lvl="0" marL="0" marR="0" rtl="0" algn="l">
              <a:spcBef>
                <a:spcPts val="0"/>
              </a:spcBef>
              <a:spcAft>
                <a:spcPts val="0"/>
              </a:spcAft>
              <a:buNone/>
            </a:pPr>
            <a:br>
              <a:rPr lang="en-US" sz="8471">
                <a:solidFill>
                  <a:schemeClr val="dk1"/>
                </a:solidFill>
                <a:latin typeface="Calibri"/>
                <a:ea typeface="Calibri"/>
                <a:cs typeface="Calibri"/>
                <a:sym typeface="Calibri"/>
              </a:rPr>
            </a:br>
            <a:r>
              <a:rPr lang="en-US" sz="32841">
                <a:solidFill>
                  <a:schemeClr val="dk1"/>
                </a:solidFill>
                <a:latin typeface="Calibri"/>
                <a:ea typeface="Calibri"/>
                <a:cs typeface="Calibri"/>
                <a:sym typeface="Calibri"/>
              </a:rPr>
              <a:t>It’s free, it’s confidential, and it takes less than 10 minutes to get some peace of mind for the next year.</a:t>
            </a:r>
            <a:endParaRPr sz="8471">
              <a:solidFill>
                <a:schemeClr val="dk1"/>
              </a:solidFill>
              <a:latin typeface="Calibri"/>
              <a:ea typeface="Calibri"/>
              <a:cs typeface="Calibri"/>
              <a:sym typeface="Calibri"/>
            </a:endParaRPr>
          </a:p>
          <a:p>
            <a:pPr indent="0" lvl="0" marL="0" marR="0" rtl="0" algn="l">
              <a:spcBef>
                <a:spcPts val="0"/>
              </a:spcBef>
              <a:spcAft>
                <a:spcPts val="0"/>
              </a:spcAft>
              <a:buNone/>
            </a:pPr>
            <a:r>
              <a:t/>
            </a:r>
            <a:endParaRPr sz="6776">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1">
                <a:solidFill>
                  <a:srgbClr val="8E0C70"/>
                </a:solidFill>
                <a:latin typeface="Calibri"/>
                <a:ea typeface="Calibri"/>
                <a:cs typeface="Calibri"/>
                <a:sym typeface="Calibri"/>
              </a:rPr>
              <a:t>Get started now at &lt;www.sampleURL.com&gt;.</a:t>
            </a:r>
            <a:endParaRPr/>
          </a:p>
        </p:txBody>
      </p:sp>
      <p:sp>
        <p:nvSpPr>
          <p:cNvPr id="86" name="Google Shape;86;p1"/>
          <p:cNvSpPr/>
          <p:nvPr/>
        </p:nvSpPr>
        <p:spPr>
          <a:xfrm>
            <a:off x="23904883" y="30025474"/>
            <a:ext cx="5369654" cy="5383127"/>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QR CODE HERE</a:t>
            </a:r>
            <a:endParaRPr sz="32841">
              <a:solidFill>
                <a:schemeClr val="dk1"/>
              </a:solidFill>
              <a:latin typeface="Calibri"/>
              <a:ea typeface="Calibri"/>
              <a:cs typeface="Calibri"/>
              <a:sym typeface="Calibri"/>
            </a:endParaRPr>
          </a:p>
        </p:txBody>
      </p:sp>
      <p:sp>
        <p:nvSpPr>
          <p:cNvPr id="87" name="Google Shape;87;p1"/>
          <p:cNvSpPr/>
          <p:nvPr/>
        </p:nvSpPr>
        <p:spPr>
          <a:xfrm>
            <a:off x="20752903" y="36934312"/>
            <a:ext cx="8521632" cy="4174996"/>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YOUR LOGO HERE</a:t>
            </a:r>
            <a:endParaRPr sz="32841">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2609894" y="36517242"/>
            <a:ext cx="10991910" cy="4802540"/>
          </a:xfrm>
          <a:prstGeom prst="rect">
            <a:avLst/>
          </a:prstGeom>
          <a:noFill/>
          <a:ln>
            <a:noFill/>
          </a:ln>
        </p:spPr>
      </p:pic>
      <p:sp>
        <p:nvSpPr>
          <p:cNvPr id="89" name="Google Shape;89;p1"/>
          <p:cNvSpPr txBox="1"/>
          <p:nvPr/>
        </p:nvSpPr>
        <p:spPr>
          <a:xfrm>
            <a:off x="2609896" y="7110761"/>
            <a:ext cx="10864633" cy="579402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Talk to</a:t>
            </a:r>
            <a:endParaRPr/>
          </a:p>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ALEX</a:t>
            </a:r>
            <a:endParaRPr/>
          </a:p>
        </p:txBody>
      </p:sp>
      <p:sp>
        <p:nvSpPr>
          <p:cNvPr id="90" name="Google Shape;90;p1"/>
          <p:cNvSpPr txBox="1"/>
          <p:nvPr/>
        </p:nvSpPr>
        <p:spPr>
          <a:xfrm>
            <a:off x="2609898" y="2772454"/>
            <a:ext cx="15462949" cy="42636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3553">
                <a:solidFill>
                  <a:schemeClr val="lt1"/>
                </a:solidFill>
                <a:latin typeface="Calibri"/>
                <a:ea typeface="Calibri"/>
                <a:cs typeface="Calibri"/>
                <a:sym typeface="Calibri"/>
              </a:rPr>
              <a:t>Before you </a:t>
            </a:r>
            <a:endParaRPr/>
          </a:p>
          <a:p>
            <a:pPr indent="0" lvl="0" marL="0" marR="0" rtl="0" algn="l">
              <a:spcBef>
                <a:spcPts val="0"/>
              </a:spcBef>
              <a:spcAft>
                <a:spcPts val="0"/>
              </a:spcAft>
              <a:buNone/>
            </a:pPr>
            <a:r>
              <a:rPr b="1" lang="en-US" sz="13553">
                <a:solidFill>
                  <a:schemeClr val="lt1"/>
                </a:solidFill>
                <a:latin typeface="Calibri"/>
                <a:ea typeface="Calibri"/>
                <a:cs typeface="Calibri"/>
                <a:sym typeface="Calibri"/>
              </a:rPr>
              <a:t>enroll…</a:t>
            </a:r>
            <a:endParaRPr/>
          </a:p>
        </p:txBody>
      </p:sp>
      <p:pic>
        <p:nvPicPr>
          <p:cNvPr id="91" name="Google Shape;91;p1"/>
          <p:cNvPicPr preferRelativeResize="0"/>
          <p:nvPr/>
        </p:nvPicPr>
        <p:blipFill rotWithShape="1">
          <a:blip r:embed="rId4">
            <a:alphaModFix/>
          </a:blip>
          <a:srcRect b="0" l="0" r="15527" t="24709"/>
          <a:stretch/>
        </p:blipFill>
        <p:spPr>
          <a:xfrm>
            <a:off x="15709564" y="1"/>
            <a:ext cx="17208836" cy="28195384"/>
          </a:xfrm>
          <a:prstGeom prst="rect">
            <a:avLst/>
          </a:prstGeom>
          <a:noFill/>
          <a:ln>
            <a:noFill/>
          </a:ln>
        </p:spPr>
      </p:pic>
      <p:sp>
        <p:nvSpPr>
          <p:cNvPr id="92" name="Google Shape;92;p1"/>
          <p:cNvSpPr txBox="1"/>
          <p:nvPr/>
        </p:nvSpPr>
        <p:spPr>
          <a:xfrm>
            <a:off x="2609896" y="18406502"/>
            <a:ext cx="15462951" cy="161568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470">
                <a:solidFill>
                  <a:srgbClr val="FB5077"/>
                </a:solidFill>
                <a:latin typeface="Calibri"/>
                <a:ea typeface="Calibri"/>
                <a:cs typeface="Calibri"/>
                <a:sym typeface="Calibri"/>
              </a:rPr>
              <a:t>ALEX is an online tool that can help you pick your best benefits. </a:t>
            </a:r>
            <a:endParaRPr/>
          </a:p>
          <a:p>
            <a:pPr indent="0" lvl="0" marL="0" marR="0" rtl="0" algn="l">
              <a:spcBef>
                <a:spcPts val="0"/>
              </a:spcBef>
              <a:spcAft>
                <a:spcPts val="0"/>
              </a:spcAft>
              <a:buNone/>
            </a:pPr>
            <a:r>
              <a:rPr lang="en-US" sz="6780">
                <a:solidFill>
                  <a:schemeClr val="dk1"/>
                </a:solidFill>
                <a:latin typeface="Calibri"/>
                <a:ea typeface="Calibri"/>
                <a:cs typeface="Calibri"/>
                <a:sym typeface="Calibri"/>
              </a:rPr>
              <a:t>Just answer a few questions about your estimated health care spending and ALEX will run the numbers to figure out which plans give you the coverage you need for the least amount of money.</a:t>
            </a:r>
            <a:endParaRPr/>
          </a:p>
          <a:p>
            <a:pPr indent="0" lvl="0" marL="0" marR="0" rtl="0" algn="l">
              <a:spcBef>
                <a:spcPts val="0"/>
              </a:spcBef>
              <a:spcAft>
                <a:spcPts val="0"/>
              </a:spcAft>
              <a:buNone/>
            </a:pPr>
            <a:br>
              <a:rPr lang="en-US" sz="6780">
                <a:solidFill>
                  <a:schemeClr val="dk1"/>
                </a:solidFill>
                <a:latin typeface="Calibri"/>
                <a:ea typeface="Calibri"/>
                <a:cs typeface="Calibri"/>
                <a:sym typeface="Calibri"/>
              </a:rPr>
            </a:br>
            <a:r>
              <a:rPr lang="en-US" sz="6780">
                <a:solidFill>
                  <a:schemeClr val="dk1"/>
                </a:solidFill>
                <a:latin typeface="Calibri"/>
                <a:ea typeface="Calibri"/>
                <a:cs typeface="Calibri"/>
                <a:sym typeface="Calibri"/>
              </a:rPr>
              <a:t>It’s free, it’s confidential, and it takes less than 10 minutes to get some peace of mind for the next year.</a:t>
            </a:r>
            <a:endParaRPr/>
          </a:p>
          <a:p>
            <a:pPr indent="0" lvl="0" marL="0" marR="0" rtl="0" algn="l">
              <a:spcBef>
                <a:spcPts val="0"/>
              </a:spcBef>
              <a:spcAft>
                <a:spcPts val="0"/>
              </a:spcAft>
              <a:buNone/>
            </a:pPr>
            <a:r>
              <a:t/>
            </a:r>
            <a:endParaRPr sz="6780">
              <a:solidFill>
                <a:schemeClr val="dk1"/>
              </a:solidFill>
              <a:latin typeface="Calibri"/>
              <a:ea typeface="Calibri"/>
              <a:cs typeface="Calibri"/>
              <a:sym typeface="Calibri"/>
            </a:endParaRPr>
          </a:p>
          <a:p>
            <a:pPr indent="0" lvl="0" marL="0" marR="0" rtl="0" algn="l">
              <a:lnSpc>
                <a:spcPct val="120000"/>
              </a:lnSpc>
              <a:spcBef>
                <a:spcPts val="0"/>
              </a:spcBef>
              <a:spcAft>
                <a:spcPts val="0"/>
              </a:spcAft>
              <a:buNone/>
            </a:pPr>
            <a:r>
              <a:rPr b="1" lang="en-US" sz="8470">
                <a:solidFill>
                  <a:srgbClr val="8E0C70"/>
                </a:solidFill>
                <a:latin typeface="Calibri"/>
                <a:ea typeface="Calibri"/>
                <a:cs typeface="Calibri"/>
                <a:sym typeface="Calibri"/>
              </a:rPr>
              <a:t>Get started now at &lt;www.sampleURL.com&gt;.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