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3657600" cy="5486400"/>
  <p:embeddedFontLst>
    <p:embeddedFont>
      <p:font typeface="Proxima Nov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280">
          <p15:clr>
            <a:srgbClr val="A4A3A4"/>
          </p15:clr>
        </p15:guide>
        <p15:guide id="2" pos="4590">
          <p15:clr>
            <a:srgbClr val="A4A3A4"/>
          </p15:clr>
        </p15:guide>
        <p15:guide id="3" pos="272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j2QXsRqCr0b16D1jWgxqempBAc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280" orient="horz"/>
        <p:guide pos="4590"/>
        <p:guide pos="272"/>
        <p:guide pos="1056" orient="horz"/>
        <p:guide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ProximaNova-boldItalic.fntdata"/><Relationship Id="rId9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1584325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2071688" y="0"/>
            <a:ext cx="1584325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12838" y="685800"/>
            <a:ext cx="1431925" cy="1851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5211763"/>
            <a:ext cx="1584325" cy="2746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2071688" y="5211763"/>
            <a:ext cx="1584325" cy="2746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1:notes"/>
          <p:cNvSpPr/>
          <p:nvPr>
            <p:ph idx="2" type="sldImg"/>
          </p:nvPr>
        </p:nvSpPr>
        <p:spPr>
          <a:xfrm>
            <a:off x="1112838" y="685800"/>
            <a:ext cx="1431925" cy="1851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obj">
  <p:cSld name="OBJECT"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>
            <a:off x="0" y="1"/>
            <a:ext cx="7772400" cy="3862200"/>
          </a:xfrm>
          <a:prstGeom prst="rect">
            <a:avLst/>
          </a:prstGeom>
          <a:gradFill>
            <a:gsLst>
              <a:gs pos="0">
                <a:srgbClr val="882F7D"/>
              </a:gs>
              <a:gs pos="40000">
                <a:srgbClr val="882F7D"/>
              </a:gs>
              <a:gs pos="100000">
                <a:srgbClr val="501D4A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50">
              <a:solidFill>
                <a:srgbClr val="02344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0" y="0"/>
            <a:ext cx="7772400" cy="3862200"/>
          </a:xfrm>
          <a:prstGeom prst="rect">
            <a:avLst/>
          </a:prstGeom>
          <a:gradFill>
            <a:gsLst>
              <a:gs pos="0">
                <a:srgbClr val="053245"/>
              </a:gs>
              <a:gs pos="46000">
                <a:srgbClr val="053245"/>
              </a:gs>
              <a:gs pos="100000">
                <a:srgbClr val="106D95"/>
              </a:gs>
            </a:gsLst>
            <a:lin ang="10801400" scaled="0"/>
          </a:gra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50"/>
              <a:buFont typeface="Arial"/>
              <a:buNone/>
            </a:pPr>
            <a:r>
              <a:t/>
            </a:r>
            <a:endParaRPr b="0" i="0" sz="2550" u="none" cap="none" strike="noStrike">
              <a:solidFill>
                <a:srgbClr val="02344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 rot="5400000">
            <a:off x="3352338" y="175088"/>
            <a:ext cx="1067725" cy="7773900"/>
          </a:xfrm>
          <a:prstGeom prst="flowChartInputOutpu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13701" y="-197873"/>
            <a:ext cx="4636006" cy="4636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/>
          <p:nvPr>
            <p:ph type="ctrTitle"/>
          </p:nvPr>
        </p:nvSpPr>
        <p:spPr>
          <a:xfrm>
            <a:off x="582930" y="3118106"/>
            <a:ext cx="66065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" type="subTitle"/>
          </p:nvPr>
        </p:nvSpPr>
        <p:spPr>
          <a:xfrm>
            <a:off x="1165860" y="5632706"/>
            <a:ext cx="54406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" type="body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" type="body"/>
          </p:nvPr>
        </p:nvSpPr>
        <p:spPr>
          <a:xfrm>
            <a:off x="388620" y="2313433"/>
            <a:ext cx="33809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2" type="body"/>
          </p:nvPr>
        </p:nvSpPr>
        <p:spPr>
          <a:xfrm>
            <a:off x="4002786" y="2313433"/>
            <a:ext cx="33809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758906" y="81341"/>
            <a:ext cx="0" cy="9861657"/>
          </a:xfrm>
          <a:custGeom>
            <a:rect b="b" l="l" r="r" t="t"/>
            <a:pathLst>
              <a:path extrusionOk="0" h="5379085" w="120000">
                <a:moveTo>
                  <a:pt x="0" y="5378665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81320" y="11641"/>
            <a:ext cx="954009" cy="0"/>
          </a:xfrm>
          <a:custGeom>
            <a:rect b="b" l="l" r="r" t="t"/>
            <a:pathLst>
              <a:path extrusionOk="0" h="120000" w="448945">
                <a:moveTo>
                  <a:pt x="448589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598444" y="116172"/>
            <a:ext cx="0" cy="9861657"/>
          </a:xfrm>
          <a:custGeom>
            <a:rect b="b" l="l" r="r" t="t"/>
            <a:pathLst>
              <a:path extrusionOk="0" h="5379085" w="120000">
                <a:moveTo>
                  <a:pt x="0" y="0"/>
                </a:moveTo>
                <a:lnTo>
                  <a:pt x="0" y="5378665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6722779" y="10046759"/>
            <a:ext cx="954009" cy="0"/>
          </a:xfrm>
          <a:custGeom>
            <a:rect b="b" l="l" r="r" t="t"/>
            <a:pathLst>
              <a:path extrusionOk="0" h="120000" w="448945">
                <a:moveTo>
                  <a:pt x="0" y="0"/>
                </a:moveTo>
                <a:lnTo>
                  <a:pt x="448589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7717453" y="11630"/>
            <a:ext cx="41831" cy="34925"/>
          </a:xfrm>
          <a:custGeom>
            <a:rect b="b" l="l" r="r" t="t"/>
            <a:pathLst>
              <a:path extrusionOk="0" h="19050" w="19685">
                <a:moveTo>
                  <a:pt x="19507" y="19011"/>
                </a:moveTo>
                <a:lnTo>
                  <a:pt x="19507" y="0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6598445" y="11630"/>
            <a:ext cx="41831" cy="34925"/>
          </a:xfrm>
          <a:custGeom>
            <a:rect b="b" l="l" r="r" t="t"/>
            <a:pathLst>
              <a:path extrusionOk="0" h="19050" w="19685">
                <a:moveTo>
                  <a:pt x="19507" y="0"/>
                </a:moveTo>
                <a:lnTo>
                  <a:pt x="0" y="0"/>
                </a:lnTo>
                <a:lnTo>
                  <a:pt x="0" y="19011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6598445" y="10011917"/>
            <a:ext cx="41831" cy="34925"/>
          </a:xfrm>
          <a:custGeom>
            <a:rect b="b" l="l" r="r" t="t"/>
            <a:pathLst>
              <a:path extrusionOk="0" h="19050" w="19685">
                <a:moveTo>
                  <a:pt x="0" y="0"/>
                </a:moveTo>
                <a:lnTo>
                  <a:pt x="0" y="18999"/>
                </a:lnTo>
                <a:lnTo>
                  <a:pt x="19507" y="1899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7717453" y="10011917"/>
            <a:ext cx="41831" cy="34925"/>
          </a:xfrm>
          <a:custGeom>
            <a:rect b="b" l="l" r="r" t="t"/>
            <a:pathLst>
              <a:path extrusionOk="0" h="19050" w="19685">
                <a:moveTo>
                  <a:pt x="0" y="18999"/>
                </a:moveTo>
                <a:lnTo>
                  <a:pt x="19507" y="18999"/>
                </a:lnTo>
                <a:lnTo>
                  <a:pt x="19507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7745413" y="92423"/>
            <a:ext cx="0" cy="4391236"/>
          </a:xfrm>
          <a:custGeom>
            <a:rect b="b" l="l" r="r" t="t"/>
            <a:pathLst>
              <a:path extrusionOk="0" h="2395220" w="120000">
                <a:moveTo>
                  <a:pt x="0" y="2394915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2536000" y="23284"/>
            <a:ext cx="5089843" cy="0"/>
          </a:xfrm>
          <a:custGeom>
            <a:rect b="b" l="l" r="r" t="t"/>
            <a:pathLst>
              <a:path extrusionOk="0" h="120000" w="2395220">
                <a:moveTo>
                  <a:pt x="2394915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2455863" y="127002"/>
            <a:ext cx="0" cy="4391236"/>
          </a:xfrm>
          <a:custGeom>
            <a:rect b="b" l="l" r="r" t="t"/>
            <a:pathLst>
              <a:path extrusionOk="0" h="2395220" w="120000">
                <a:moveTo>
                  <a:pt x="0" y="0"/>
                </a:moveTo>
                <a:lnTo>
                  <a:pt x="0" y="2394915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2576074" y="4586816"/>
            <a:ext cx="5089843" cy="0"/>
          </a:xfrm>
          <a:custGeom>
            <a:rect b="b" l="l" r="r" t="t"/>
            <a:pathLst>
              <a:path extrusionOk="0" h="120000" w="2395220">
                <a:moveTo>
                  <a:pt x="0" y="0"/>
                </a:moveTo>
                <a:lnTo>
                  <a:pt x="2394915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7705336" y="23279"/>
            <a:ext cx="40481" cy="34925"/>
          </a:xfrm>
          <a:custGeom>
            <a:rect b="b" l="l" r="r" t="t"/>
            <a:pathLst>
              <a:path extrusionOk="0" h="19050" w="19050">
                <a:moveTo>
                  <a:pt x="18859" y="18859"/>
                </a:moveTo>
                <a:lnTo>
                  <a:pt x="18859" y="0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455863" y="23279"/>
            <a:ext cx="40481" cy="34925"/>
          </a:xfrm>
          <a:custGeom>
            <a:rect b="b" l="l" r="r" t="t"/>
            <a:pathLst>
              <a:path extrusionOk="0" h="19050" w="19050">
                <a:moveTo>
                  <a:pt x="18859" y="0"/>
                </a:moveTo>
                <a:lnTo>
                  <a:pt x="0" y="0"/>
                </a:lnTo>
                <a:lnTo>
                  <a:pt x="0" y="1885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2455863" y="4552235"/>
            <a:ext cx="40481" cy="34925"/>
          </a:xfrm>
          <a:custGeom>
            <a:rect b="b" l="l" r="r" t="t"/>
            <a:pathLst>
              <a:path extrusionOk="0" h="19050" w="19050">
                <a:moveTo>
                  <a:pt x="0" y="0"/>
                </a:moveTo>
                <a:lnTo>
                  <a:pt x="0" y="18859"/>
                </a:lnTo>
                <a:lnTo>
                  <a:pt x="18859" y="1885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7705336" y="4552235"/>
            <a:ext cx="40481" cy="34925"/>
          </a:xfrm>
          <a:custGeom>
            <a:rect b="b" l="l" r="r" t="t"/>
            <a:pathLst>
              <a:path extrusionOk="0" h="19050" w="19050">
                <a:moveTo>
                  <a:pt x="0" y="18859"/>
                </a:moveTo>
                <a:lnTo>
                  <a:pt x="18859" y="18859"/>
                </a:lnTo>
                <a:lnTo>
                  <a:pt x="18859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" type="body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/>
          <p:nvPr/>
        </p:nvSpPr>
        <p:spPr>
          <a:xfrm>
            <a:off x="551375" y="4178925"/>
            <a:ext cx="5381700" cy="5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Chat, our benefits chatbot powered by ALEX, is available 24/7 to give you instant answers to all your burning benefits questions. </a:t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5334000" y="8705850"/>
            <a:ext cx="2012100" cy="993300"/>
          </a:xfrm>
          <a:prstGeom prst="rect">
            <a:avLst/>
          </a:prstGeom>
          <a:solidFill>
            <a:srgbClr val="D8D8D8">
              <a:alpha val="73725"/>
            </a:srgbClr>
          </a:soli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ock, sign&#10;&#10;Description automatically generated" id="66" name="Google Shape;6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1375" y="8779075"/>
            <a:ext cx="2105850" cy="92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"/>
          <p:cNvSpPr/>
          <p:nvPr/>
        </p:nvSpPr>
        <p:spPr>
          <a:xfrm>
            <a:off x="6064514" y="7086600"/>
            <a:ext cx="1281600" cy="1266300"/>
          </a:xfrm>
          <a:prstGeom prst="rect">
            <a:avLst/>
          </a:prstGeom>
          <a:solidFill>
            <a:srgbClr val="D8D8D8">
              <a:alpha val="73725"/>
            </a:srgbClr>
          </a:soli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551375" y="5202382"/>
            <a:ext cx="1890000" cy="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lang="en-US" sz="105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CHAT IS GREAT FOR:</a:t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551375" y="5523752"/>
            <a:ext cx="2259000" cy="12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7614" lvl="0" marL="30175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b="1"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Looking up plan details</a:t>
            </a:r>
            <a:endParaRPr b="1"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4" lvl="0" marL="30175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b="1"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Tracking down account links</a:t>
            </a:r>
            <a:endParaRPr b="1"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4" lvl="0" marL="30175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b="1"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Decoding benefits jargon</a:t>
            </a:r>
            <a:endParaRPr b="1"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4" lvl="0" marL="301752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b="1"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Quick questions after hours </a:t>
            </a: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(even when the rest of your benefits team is sleeping)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551375" y="7636438"/>
            <a:ext cx="47826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it now at </a:t>
            </a:r>
            <a:r>
              <a:rPr b="1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&lt;sampleURL.com&gt;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551375" y="1794444"/>
            <a:ext cx="3803700" cy="5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Ask Chat first.</a:t>
            </a:r>
            <a:endParaRPr b="1" i="0" sz="4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551375" y="1278100"/>
            <a:ext cx="3803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BENEFITS QUESTION?</a:t>
            </a:r>
            <a:endParaRPr sz="1900"/>
          </a:p>
        </p:txBody>
      </p:sp>
      <p:sp>
        <p:nvSpPr>
          <p:cNvPr id="73" name="Google Shape;73;p1"/>
          <p:cNvSpPr txBox="1"/>
          <p:nvPr/>
        </p:nvSpPr>
        <p:spPr>
          <a:xfrm>
            <a:off x="3098875" y="5202382"/>
            <a:ext cx="1890000" cy="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lang="en-US" sz="105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NOT SURE WHAT TO ASK?</a:t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3098875" y="5523752"/>
            <a:ext cx="30807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with one of these common questions:</a:t>
            </a:r>
            <a:endParaRPr b="1"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834" lvl="0" marL="27432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my deductible? 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834" lvl="0" marL="27432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is mental health covered?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834" lvl="0" marL="27432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find an in-network doctor?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834" lvl="0" marL="27432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contact HR?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834" lvl="0" marL="27432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my EAP?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834" lvl="0" marL="274320" rtl="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contribute to my 401k?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2019-09-26T16:53:50Z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