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Proxima Nova" panose="02000506030000020004" pitchFamily="2" charset="0"/>
      <p:regular r:id="rId10"/>
      <p:bold r:id="rId11"/>
      <p:italic r:id="rId12"/>
      <p:boldItalic r:id="rId13"/>
    </p:embeddedFont>
    <p:embeddedFont>
      <p:font typeface="Proxima Nova Extrabold" panose="02000506030000020004" pitchFamily="2" charset="0"/>
      <p:bold r:id="rId14"/>
    </p:embeddedFont>
    <p:embeddedFont>
      <p:font typeface="Proxima Nova Semibold" panose="02000506030000020004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DA11FB-6BED-4365-BD02-B37E12C7D619}">
  <a:tblStyle styleId="{86DA11FB-6BED-4365-BD02-B37E12C7D61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2E8"/>
          </a:solidFill>
        </a:fill>
      </a:tcStyle>
    </a:wholeTbl>
    <a:band1H>
      <a:tcTxStyle/>
      <a:tcStyle>
        <a:tcBdr/>
        <a:fill>
          <a:solidFill>
            <a:srgbClr val="CAE4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4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49889ad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149889ad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333f2a6a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333f2a6a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49889ad7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49889ad74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333f2a6abc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333f2a6abc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33497c328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33497c328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33497c328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33497c328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33497c328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33497c328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BLANK_2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59725" y="722922"/>
            <a:ext cx="6968400" cy="11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1pPr>
            <a:lvl2pPr marL="0" marR="0" lvl="1" indent="-1778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900" b="1">
                <a:solidFill>
                  <a:schemeClr val="lt1"/>
                </a:solidFill>
              </a:defRPr>
            </a:lvl2pPr>
            <a:lvl3pPr marL="0" marR="0" lvl="2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900" b="1">
                <a:solidFill>
                  <a:schemeClr val="lt1"/>
                </a:solidFill>
              </a:defRPr>
            </a:lvl3pPr>
            <a:lvl4pPr marL="0" marR="0" lvl="3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900" b="1">
                <a:solidFill>
                  <a:schemeClr val="lt1"/>
                </a:solidFill>
              </a:defRPr>
            </a:lvl4pPr>
            <a:lvl5pPr marL="0" marR="0" lvl="4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900" b="1">
                <a:solidFill>
                  <a:schemeClr val="lt1"/>
                </a:solidFill>
              </a:defRPr>
            </a:lvl5pPr>
            <a:lvl6pPr marL="0" marR="0" lvl="5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900" b="1">
                <a:solidFill>
                  <a:schemeClr val="lt1"/>
                </a:solidFill>
              </a:defRPr>
            </a:lvl6pPr>
            <a:lvl7pPr marL="0" marR="0" lvl="6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900" b="1">
                <a:solidFill>
                  <a:schemeClr val="lt1"/>
                </a:solidFill>
              </a:defRPr>
            </a:lvl7pPr>
            <a:lvl8pPr marL="0" marR="0" lvl="7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900" b="1">
                <a:solidFill>
                  <a:schemeClr val="lt1"/>
                </a:solidFill>
              </a:defRPr>
            </a:lvl8pPr>
            <a:lvl9pPr marL="0" marR="0" lvl="8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9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99725" y="4022462"/>
            <a:ext cx="998474" cy="67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59725" y="1999400"/>
            <a:ext cx="6939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head">
  <p:cSld name="BLANK_1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604725" y="915780"/>
            <a:ext cx="696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title" idx="2"/>
          </p:nvPr>
        </p:nvSpPr>
        <p:spPr>
          <a:xfrm>
            <a:off x="604725" y="583150"/>
            <a:ext cx="6968400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ubTitle" idx="1"/>
          </p:nvPr>
        </p:nvSpPr>
        <p:spPr>
          <a:xfrm>
            <a:off x="604725" y="1721425"/>
            <a:ext cx="6939900" cy="3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 Out">
  <p:cSld name="BLANK_1_1_2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04725" y="661424"/>
            <a:ext cx="69684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/>
          <p:nvPr/>
        </p:nvSpPr>
        <p:spPr>
          <a:xfrm>
            <a:off x="6075125" y="2139850"/>
            <a:ext cx="2473500" cy="24735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355600" sx="102000" sy="102000" algn="ctr" rotWithShape="0">
              <a:schemeClr val="dk1">
                <a:alpha val="98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604725" y="1752850"/>
            <a:ext cx="4808700" cy="10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Up">
  <p:cSld name="BLANK_1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604725" y="873299"/>
            <a:ext cx="696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2"/>
          </p:nvPr>
        </p:nvSpPr>
        <p:spPr>
          <a:xfrm>
            <a:off x="604725" y="540669"/>
            <a:ext cx="6968400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3"/>
          </p:nvPr>
        </p:nvSpPr>
        <p:spPr>
          <a:xfrm>
            <a:off x="604725" y="1538975"/>
            <a:ext cx="6968400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  <a:lvl2pPr marL="0" marR="0" lvl="1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4"/>
          </p:nvPr>
        </p:nvSpPr>
        <p:spPr>
          <a:xfrm>
            <a:off x="604725" y="2603171"/>
            <a:ext cx="2494500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marR="0" lvl="1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604725" y="3136350"/>
            <a:ext cx="22317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5"/>
          </p:nvPr>
        </p:nvSpPr>
        <p:spPr>
          <a:xfrm>
            <a:off x="3324750" y="2603171"/>
            <a:ext cx="2494500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marR="0" lvl="1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6"/>
          </p:nvPr>
        </p:nvSpPr>
        <p:spPr>
          <a:xfrm>
            <a:off x="3324750" y="3136350"/>
            <a:ext cx="22317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7"/>
          </p:nvPr>
        </p:nvSpPr>
        <p:spPr>
          <a:xfrm>
            <a:off x="6044775" y="2603171"/>
            <a:ext cx="2494500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marR="0" lvl="1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8"/>
          </p:nvPr>
        </p:nvSpPr>
        <p:spPr>
          <a:xfrm>
            <a:off x="6044775" y="3136350"/>
            <a:ext cx="22317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">
  <p:cSld name="BLANK_1_6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51364" y="4527338"/>
            <a:ext cx="736604" cy="4657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604725" y="516677"/>
            <a:ext cx="696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604725" y="1104050"/>
            <a:ext cx="6939900" cy="3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2"/>
          </p:nvPr>
        </p:nvSpPr>
        <p:spPr>
          <a:xfrm>
            <a:off x="604725" y="1721425"/>
            <a:ext cx="6939900" cy="3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sh Background Right">
  <p:cSld name="BLANK_1_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/>
          <p:nvPr/>
        </p:nvSpPr>
        <p:spPr>
          <a:xfrm>
            <a:off x="4793050" y="-11050"/>
            <a:ext cx="4373025" cy="5168350"/>
          </a:xfrm>
          <a:custGeom>
            <a:avLst/>
            <a:gdLst/>
            <a:ahLst/>
            <a:cxnLst/>
            <a:rect l="l" t="t" r="r" b="b"/>
            <a:pathLst>
              <a:path w="174921" h="206734" extrusionOk="0">
                <a:moveTo>
                  <a:pt x="34416" y="442"/>
                </a:moveTo>
                <a:lnTo>
                  <a:pt x="174480" y="0"/>
                </a:lnTo>
                <a:lnTo>
                  <a:pt x="174921" y="206734"/>
                </a:lnTo>
                <a:lnTo>
                  <a:pt x="0" y="20618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498525" y="516675"/>
            <a:ext cx="502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1"/>
          </p:nvPr>
        </p:nvSpPr>
        <p:spPr>
          <a:xfrm>
            <a:off x="498525" y="1104050"/>
            <a:ext cx="6939900" cy="3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2"/>
          </p:nvPr>
        </p:nvSpPr>
        <p:spPr>
          <a:xfrm>
            <a:off x="498525" y="1721425"/>
            <a:ext cx="6939900" cy="3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">
  <p:cSld name="CUSTOM_5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/>
          <p:nvPr/>
        </p:nvSpPr>
        <p:spPr>
          <a:xfrm>
            <a:off x="5527325" y="-22750"/>
            <a:ext cx="3616675" cy="5208900"/>
          </a:xfrm>
          <a:custGeom>
            <a:avLst/>
            <a:gdLst/>
            <a:ahLst/>
            <a:cxnLst/>
            <a:rect l="l" t="t" r="r" b="b"/>
            <a:pathLst>
              <a:path w="144667" h="208356" extrusionOk="0">
                <a:moveTo>
                  <a:pt x="36394" y="0"/>
                </a:moveTo>
                <a:lnTo>
                  <a:pt x="144667" y="0"/>
                </a:lnTo>
                <a:lnTo>
                  <a:pt x="144667" y="208356"/>
                </a:lnTo>
                <a:lnTo>
                  <a:pt x="0" y="20835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90" name="Google Shape;90;p17"/>
          <p:cNvSpPr>
            <a:spLocks noGrp="1"/>
          </p:cNvSpPr>
          <p:nvPr>
            <p:ph type="pic" idx="2"/>
          </p:nvPr>
        </p:nvSpPr>
        <p:spPr>
          <a:xfrm>
            <a:off x="5226558" y="1457400"/>
            <a:ext cx="2928000" cy="29241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254000" dist="38100" dir="8100000" algn="ctr" rotWithShape="0">
              <a:schemeClr val="dk1">
                <a:alpha val="20000"/>
              </a:schemeClr>
            </a:outerShdw>
          </a:effectLst>
        </p:spPr>
      </p:sp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498525" y="516675"/>
            <a:ext cx="502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541636" y="1531181"/>
            <a:ext cx="3143700" cy="16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roxima Nova Extrabold"/>
              <a:buChar char="●"/>
              <a:defRPr sz="1700"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USTOM_3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Google Shape;94;p18"/>
          <p:cNvGraphicFramePr/>
          <p:nvPr/>
        </p:nvGraphicFramePr>
        <p:xfrm>
          <a:off x="342900" y="80098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{86DA11FB-6BED-4365-BD02-B37E12C7D619}</a:tableStyleId>
              </a:tblPr>
              <a:tblGrid>
                <a:gridCol w="169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8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>
                        <a:solidFill>
                          <a:schemeClr val="dk1"/>
                        </a:solidFill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endParaRPr sz="11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243624" y="196414"/>
            <a:ext cx="502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marL="0" marR="0" lvl="1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42900" y="875340"/>
            <a:ext cx="1691700" cy="3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2"/>
          </p:nvPr>
        </p:nvSpPr>
        <p:spPr>
          <a:xfrm>
            <a:off x="2034600" y="875340"/>
            <a:ext cx="1691700" cy="3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3"/>
          </p:nvPr>
        </p:nvSpPr>
        <p:spPr>
          <a:xfrm>
            <a:off x="3726150" y="875340"/>
            <a:ext cx="1691700" cy="3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4"/>
          </p:nvPr>
        </p:nvSpPr>
        <p:spPr>
          <a:xfrm>
            <a:off x="5417850" y="875340"/>
            <a:ext cx="1691700" cy="3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5"/>
          </p:nvPr>
        </p:nvSpPr>
        <p:spPr>
          <a:xfrm>
            <a:off x="7109400" y="875340"/>
            <a:ext cx="1691700" cy="3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cess">
  <p:cSld name="CUSTOM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/>
          <p:nvPr/>
        </p:nvSpPr>
        <p:spPr>
          <a:xfrm>
            <a:off x="661975" y="1724825"/>
            <a:ext cx="2160900" cy="21609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355600" sx="102000" sy="102000" algn="ctr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11950" y="3429350"/>
            <a:ext cx="260950" cy="1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/>
          <p:nvPr/>
        </p:nvSpPr>
        <p:spPr>
          <a:xfrm>
            <a:off x="2548358" y="1724825"/>
            <a:ext cx="2160900" cy="21609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355600" sx="102000" sy="102000" algn="ctr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05025" y="3429350"/>
            <a:ext cx="260950" cy="1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/>
          <p:nvPr/>
        </p:nvSpPr>
        <p:spPr>
          <a:xfrm>
            <a:off x="4434742" y="1724825"/>
            <a:ext cx="2160900" cy="21609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355600" sx="102000" sy="102000" algn="ctr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84717" y="3429350"/>
            <a:ext cx="260950" cy="1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/>
          <p:nvPr/>
        </p:nvSpPr>
        <p:spPr>
          <a:xfrm>
            <a:off x="6321125" y="1724825"/>
            <a:ext cx="2160900" cy="21609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blurRad="355600" sx="102000" sy="102000" algn="ctr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1100" y="3429350"/>
            <a:ext cx="260950" cy="1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1529275" y="1893741"/>
            <a:ext cx="42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12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3415663" y="1893741"/>
            <a:ext cx="42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12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5302025" y="1893741"/>
            <a:ext cx="42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sz="12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7188425" y="1893741"/>
            <a:ext cx="42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 sz="12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480450" y="445025"/>
            <a:ext cx="835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ubTitle" idx="1"/>
          </p:nvPr>
        </p:nvSpPr>
        <p:spPr>
          <a:xfrm>
            <a:off x="852025" y="2391650"/>
            <a:ext cx="1780800" cy="92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2"/>
          </p:nvPr>
        </p:nvSpPr>
        <p:spPr>
          <a:xfrm>
            <a:off x="2738400" y="2391650"/>
            <a:ext cx="1780800" cy="92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3"/>
          </p:nvPr>
        </p:nvSpPr>
        <p:spPr>
          <a:xfrm>
            <a:off x="4624775" y="2391650"/>
            <a:ext cx="1780800" cy="92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ubTitle" idx="4"/>
          </p:nvPr>
        </p:nvSpPr>
        <p:spPr>
          <a:xfrm>
            <a:off x="6511150" y="2391650"/>
            <a:ext cx="1780800" cy="92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Up">
  <p:cSld name="CUSTOM_2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80500" y="1876175"/>
            <a:ext cx="2752200" cy="3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marL="0" marR="0" lvl="1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980500" y="2370575"/>
            <a:ext cx="2553900" cy="14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title" idx="2"/>
          </p:nvPr>
        </p:nvSpPr>
        <p:spPr>
          <a:xfrm>
            <a:off x="5636700" y="1876175"/>
            <a:ext cx="2752200" cy="3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marL="0" marR="0" lvl="1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3"/>
          </p:nvPr>
        </p:nvSpPr>
        <p:spPr>
          <a:xfrm>
            <a:off x="5636700" y="2370575"/>
            <a:ext cx="2553900" cy="14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BLANK_2_2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-12175"/>
            <a:ext cx="9144000" cy="422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4057650" y="3699377"/>
            <a:ext cx="1028700" cy="10287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355600" sx="102000" sy="102000" algn="ctr" rotWithShape="0">
              <a:schemeClr val="dk1">
                <a:alpha val="9800"/>
              </a:scheme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" name="Google Shape;16;p3" descr="A picture containing text,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11306" y="4008338"/>
            <a:ext cx="721387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087800" y="953972"/>
            <a:ext cx="6968400" cy="11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-177800" algn="ctr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9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-17780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9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-17780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9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-17780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9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-17780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9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-17780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9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-17780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9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-17780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9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102050" y="2232600"/>
            <a:ext cx="6939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 1">
  <p:cSld name="CUSTOM_3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>
            <a:off x="696650" y="686600"/>
            <a:ext cx="3048000" cy="4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chemeClr val="accent4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696650" y="996825"/>
            <a:ext cx="76884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C2A4A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 Slide">
  <p:cSld name="BLANK_2_1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2337" y="4265575"/>
            <a:ext cx="639323" cy="43274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1087800" y="1025592"/>
            <a:ext cx="6968400" cy="261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-1778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9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9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9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9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9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9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9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9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 Slide + Header">
  <p:cSld name="BLANK_2_1_1">
    <p:bg>
      <p:bgPr>
        <a:solidFill>
          <a:schemeClr val="dk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2337" y="4265575"/>
            <a:ext cx="639323" cy="43274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087800" y="2293948"/>
            <a:ext cx="6968400" cy="8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-1778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9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9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9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9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9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9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9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9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 idx="2"/>
          </p:nvPr>
        </p:nvSpPr>
        <p:spPr>
          <a:xfrm>
            <a:off x="1087800" y="1667198"/>
            <a:ext cx="6968400" cy="8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</a:defRPr>
            </a:lvl1pPr>
            <a:lvl2pPr marL="0" marR="0" lvl="1" indent="-15875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6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-1587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6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-1587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6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-1587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6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-1587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6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-1587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6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-1587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6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-1587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6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Page">
  <p:cSld name="BLANK_1_7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604725" y="516677"/>
            <a:ext cx="696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/>
            </a:lvl1pPr>
            <a:lvl2pPr marL="0" marR="0" lvl="1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/>
            </a:lvl2pPr>
            <a:lvl3pPr marL="0" marR="0" lvl="2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/>
            </a:lvl3pPr>
            <a:lvl4pPr marL="0" marR="0" lvl="3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/>
            </a:lvl4pPr>
            <a:lvl5pPr marL="0" marR="0" lvl="4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/>
            </a:lvl5pPr>
            <a:lvl6pPr marL="0" marR="0" lvl="5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/>
            </a:lvl6pPr>
            <a:lvl7pPr marL="0" marR="0" lvl="6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/>
            </a:lvl7pPr>
            <a:lvl8pPr marL="0" marR="0" lvl="7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/>
            </a:lvl8pPr>
            <a:lvl9pPr marL="0" marR="0" lvl="8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ubTitle" idx="1"/>
          </p:nvPr>
        </p:nvSpPr>
        <p:spPr>
          <a:xfrm>
            <a:off x="604725" y="1551500"/>
            <a:ext cx="6939900" cy="3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cription">
  <p:cSld name="BLANK_1_7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604725" y="516677"/>
            <a:ext cx="696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/>
            </a:lvl1pPr>
            <a:lvl2pPr marL="0" marR="0" lvl="1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/>
            </a:lvl2pPr>
            <a:lvl3pPr marL="0" marR="0" lvl="2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/>
            </a:lvl3pPr>
            <a:lvl4pPr marL="0" marR="0" lvl="3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/>
            </a:lvl4pPr>
            <a:lvl5pPr marL="0" marR="0" lvl="4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/>
            </a:lvl5pPr>
            <a:lvl6pPr marL="0" marR="0" lvl="5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/>
            </a:lvl6pPr>
            <a:lvl7pPr marL="0" marR="0" lvl="6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/>
            </a:lvl7pPr>
            <a:lvl8pPr marL="0" marR="0" lvl="7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/>
            </a:lvl8pPr>
            <a:lvl9pPr marL="0" marR="0" lvl="8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604725" y="1104050"/>
            <a:ext cx="6939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ubTitle" idx="2"/>
          </p:nvPr>
        </p:nvSpPr>
        <p:spPr>
          <a:xfrm>
            <a:off x="604725" y="1721425"/>
            <a:ext cx="6939900" cy="3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ncy Agenda">
  <p:cSld name="CUSTOM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0" y="0"/>
            <a:ext cx="40806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" name="Google Shape;35;p8"/>
          <p:cNvSpPr/>
          <p:nvPr/>
        </p:nvSpPr>
        <p:spPr>
          <a:xfrm>
            <a:off x="3798263" y="902269"/>
            <a:ext cx="511800" cy="5118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14300" algn="ctr" rotWithShape="0">
              <a:schemeClr val="dk1">
                <a:alpha val="31000"/>
              </a:scheme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>
                <a:solidFill>
                  <a:schemeClr val="dk2"/>
                </a:solidFill>
              </a:rPr>
              <a:t>01</a:t>
            </a:r>
            <a:endParaRPr sz="1000" b="1">
              <a:solidFill>
                <a:schemeClr val="dk2"/>
              </a:solidFill>
            </a:endParaRPr>
          </a:p>
        </p:txBody>
      </p:sp>
      <p:sp>
        <p:nvSpPr>
          <p:cNvPr id="36" name="Google Shape;36;p8"/>
          <p:cNvSpPr/>
          <p:nvPr/>
        </p:nvSpPr>
        <p:spPr>
          <a:xfrm>
            <a:off x="3798263" y="1840394"/>
            <a:ext cx="511800" cy="5118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14300" algn="ctr" rotWithShape="0">
              <a:schemeClr val="dk1">
                <a:alpha val="31000"/>
              </a:scheme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>
                <a:solidFill>
                  <a:schemeClr val="dk2"/>
                </a:solidFill>
              </a:rPr>
              <a:t>02</a:t>
            </a:r>
            <a:endParaRPr sz="1000" b="1">
              <a:solidFill>
                <a:schemeClr val="dk2"/>
              </a:solidFill>
            </a:endParaRPr>
          </a:p>
        </p:txBody>
      </p:sp>
      <p:sp>
        <p:nvSpPr>
          <p:cNvPr id="37" name="Google Shape;37;p8"/>
          <p:cNvSpPr/>
          <p:nvPr/>
        </p:nvSpPr>
        <p:spPr>
          <a:xfrm>
            <a:off x="3798263" y="2778519"/>
            <a:ext cx="511800" cy="5118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14300" algn="ctr" rotWithShape="0">
              <a:schemeClr val="dk1">
                <a:alpha val="31000"/>
              </a:scheme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>
                <a:solidFill>
                  <a:schemeClr val="dk2"/>
                </a:solidFill>
              </a:rPr>
              <a:t>03</a:t>
            </a:r>
            <a:endParaRPr sz="1000" b="1">
              <a:solidFill>
                <a:schemeClr val="dk2"/>
              </a:solidFill>
            </a:endParaRPr>
          </a:p>
        </p:txBody>
      </p:sp>
      <p:sp>
        <p:nvSpPr>
          <p:cNvPr id="38" name="Google Shape;38;p8"/>
          <p:cNvSpPr/>
          <p:nvPr/>
        </p:nvSpPr>
        <p:spPr>
          <a:xfrm>
            <a:off x="3798263" y="3729544"/>
            <a:ext cx="511800" cy="5118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14300" algn="ctr" rotWithShape="0">
              <a:schemeClr val="dk1">
                <a:alpha val="31000"/>
              </a:scheme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>
                <a:solidFill>
                  <a:schemeClr val="dk2"/>
                </a:solidFill>
              </a:rPr>
              <a:t>04</a:t>
            </a:r>
            <a:endParaRPr sz="1000" b="1">
              <a:solidFill>
                <a:schemeClr val="dk2"/>
              </a:solidFill>
            </a:endParaRPr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200925" y="1306050"/>
            <a:ext cx="3597300" cy="25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roxima Nova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title" idx="2"/>
          </p:nvPr>
        </p:nvSpPr>
        <p:spPr>
          <a:xfrm>
            <a:off x="4465000" y="902425"/>
            <a:ext cx="3933300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1pPr>
            <a:lvl2pPr lvl="1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title" idx="3"/>
          </p:nvPr>
        </p:nvSpPr>
        <p:spPr>
          <a:xfrm>
            <a:off x="4465000" y="1844800"/>
            <a:ext cx="3933300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1pPr>
            <a:lvl2pPr lvl="1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 idx="4"/>
          </p:nvPr>
        </p:nvSpPr>
        <p:spPr>
          <a:xfrm>
            <a:off x="4465000" y="2787175"/>
            <a:ext cx="3933300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1pPr>
            <a:lvl2pPr lvl="1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title" idx="5"/>
          </p:nvPr>
        </p:nvSpPr>
        <p:spPr>
          <a:xfrm>
            <a:off x="4465000" y="3729550"/>
            <a:ext cx="3933300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1pPr>
            <a:lvl2pPr lvl="1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/>
          <p:nvPr/>
        </p:nvSpPr>
        <p:spPr>
          <a:xfrm>
            <a:off x="0" y="0"/>
            <a:ext cx="3000000" cy="3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Agenda">
  <p:cSld name="CUSTOM_4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/>
        </p:nvSpPr>
        <p:spPr>
          <a:xfrm>
            <a:off x="716925" y="1870100"/>
            <a:ext cx="366300" cy="26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143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lain"/>
            </a:pPr>
            <a:endParaRPr sz="1800">
              <a:solidFill>
                <a:schemeClr val="dk1"/>
              </a:solidFill>
            </a:endParaRPr>
          </a:p>
          <a:p>
            <a:pPr marL="457200" lvl="0" indent="-5143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lain"/>
            </a:pPr>
            <a:endParaRPr sz="1800">
              <a:solidFill>
                <a:schemeClr val="dk1"/>
              </a:solidFill>
            </a:endParaRPr>
          </a:p>
          <a:p>
            <a:pPr marL="457200" lvl="0" indent="-5143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lain"/>
            </a:pPr>
            <a:endParaRPr sz="1800">
              <a:solidFill>
                <a:schemeClr val="dk1"/>
              </a:solidFill>
            </a:endParaRPr>
          </a:p>
          <a:p>
            <a:pPr marL="457200" lvl="0" indent="-5143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lain"/>
            </a:pP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661525" y="1068180"/>
            <a:ext cx="696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/>
            </a:lvl1pPr>
            <a:lvl2pPr marL="0" marR="0" lvl="1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/>
            </a:lvl2pPr>
            <a:lvl3pPr marL="0" marR="0" lvl="2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/>
            </a:lvl3pPr>
            <a:lvl4pPr marL="0" marR="0" lvl="3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/>
            </a:lvl4pPr>
            <a:lvl5pPr marL="0" marR="0" lvl="4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/>
            </a:lvl5pPr>
            <a:lvl6pPr marL="0" marR="0" lvl="5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/>
            </a:lvl6pPr>
            <a:lvl7pPr marL="0" marR="0" lvl="6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/>
            </a:lvl7pPr>
            <a:lvl8pPr marL="0" marR="0" lvl="7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/>
            </a:lvl8pPr>
            <a:lvl9pPr marL="0" marR="0" lvl="8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 idx="2"/>
          </p:nvPr>
        </p:nvSpPr>
        <p:spPr>
          <a:xfrm>
            <a:off x="661525" y="735550"/>
            <a:ext cx="6968400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1pPr>
            <a:lvl2pPr marL="0" marR="0" lvl="1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</a:defRPr>
            </a:lvl2pPr>
            <a:lvl3pPr marL="0" marR="0" lvl="2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</a:defRPr>
            </a:lvl3pPr>
            <a:lvl4pPr marL="0" marR="0" lvl="3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</a:defRPr>
            </a:lvl4pPr>
            <a:lvl5pPr marL="0" marR="0" lvl="4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</a:defRPr>
            </a:lvl5pPr>
            <a:lvl6pPr marL="0" marR="0" lvl="5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</a:defRPr>
            </a:lvl6pPr>
            <a:lvl7pPr marL="0" marR="0" lvl="6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</a:defRPr>
            </a:lvl7pPr>
            <a:lvl8pPr marL="0" marR="0" lvl="7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</a:defRPr>
            </a:lvl8pPr>
            <a:lvl9pPr marL="0" marR="0" lvl="8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9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 idx="3"/>
          </p:nvPr>
        </p:nvSpPr>
        <p:spPr>
          <a:xfrm>
            <a:off x="1170900" y="1806405"/>
            <a:ext cx="3933300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None/>
              <a:defRPr sz="1800" b="0"/>
            </a:lvl1pPr>
            <a:lvl2pPr lvl="1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 idx="4"/>
          </p:nvPr>
        </p:nvSpPr>
        <p:spPr>
          <a:xfrm>
            <a:off x="1170900" y="2365738"/>
            <a:ext cx="3933300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None/>
              <a:defRPr sz="1800" b="0"/>
            </a:lvl1pPr>
            <a:lvl2pPr lvl="1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 idx="5"/>
          </p:nvPr>
        </p:nvSpPr>
        <p:spPr>
          <a:xfrm>
            <a:off x="1170900" y="3484405"/>
            <a:ext cx="3933300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None/>
              <a:defRPr sz="1800" b="0"/>
            </a:lvl1pPr>
            <a:lvl2pPr lvl="1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 idx="6"/>
          </p:nvPr>
        </p:nvSpPr>
        <p:spPr>
          <a:xfrm>
            <a:off x="1170900" y="2925071"/>
            <a:ext cx="3933300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None/>
              <a:defRPr sz="1800" b="0"/>
            </a:lvl1pPr>
            <a:lvl2pPr lvl="1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BLANK_1_3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604725" y="4408878"/>
            <a:ext cx="6968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700" u="sng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 sz="29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 sz="29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 sz="29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 sz="29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 sz="29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 sz="29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 sz="29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 sz="29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title" idx="2"/>
          </p:nvPr>
        </p:nvSpPr>
        <p:spPr>
          <a:xfrm>
            <a:off x="604725" y="516677"/>
            <a:ext cx="696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/>
            </a:lvl1pPr>
            <a:lvl2pPr marL="0" marR="0" lvl="1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/>
            </a:lvl2pPr>
            <a:lvl3pPr marL="0" marR="0" lvl="2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/>
            </a:lvl3pPr>
            <a:lvl4pPr marL="0" marR="0" lvl="3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/>
            </a:lvl4pPr>
            <a:lvl5pPr marL="0" marR="0" lvl="4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/>
            </a:lvl5pPr>
            <a:lvl6pPr marL="0" marR="0" lvl="5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/>
            </a:lvl6pPr>
            <a:lvl7pPr marL="0" marR="0" lvl="6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/>
            </a:lvl7pPr>
            <a:lvl8pPr marL="0" marR="0" lvl="7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/>
            </a:lvl8pPr>
            <a:lvl9pPr marL="0" marR="0" lvl="8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 b="1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ubTitle" idx="1"/>
          </p:nvPr>
        </p:nvSpPr>
        <p:spPr>
          <a:xfrm>
            <a:off x="604725" y="1104050"/>
            <a:ext cx="6939900" cy="3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ubTitle" idx="3"/>
          </p:nvPr>
        </p:nvSpPr>
        <p:spPr>
          <a:xfrm>
            <a:off x="604725" y="1721425"/>
            <a:ext cx="6939900" cy="3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80450" y="445025"/>
            <a:ext cx="835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80450" y="1152475"/>
            <a:ext cx="8352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/>
        </p:nvSpPr>
        <p:spPr>
          <a:xfrm>
            <a:off x="674473" y="1999403"/>
            <a:ext cx="41037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Get the pulse from your employees.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674475" y="1058425"/>
            <a:ext cx="67179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 b="1">
                <a:solidFill>
                  <a:schemeClr val="lt1"/>
                </a:solidFill>
              </a:rPr>
              <a:t>Benefit Satisfaction Survey</a:t>
            </a:r>
            <a:endParaRPr sz="3600" b="1">
              <a:solidFill>
                <a:schemeClr val="lt1"/>
              </a:solidFill>
            </a:endParaRPr>
          </a:p>
        </p:txBody>
      </p:sp>
      <p:sp>
        <p:nvSpPr>
          <p:cNvPr id="134" name="Google Shape;134;p22"/>
          <p:cNvSpPr txBox="1"/>
          <p:nvPr/>
        </p:nvSpPr>
        <p:spPr>
          <a:xfrm>
            <a:off x="783144" y="4291963"/>
            <a:ext cx="39390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CCCCCC"/>
                </a:solidFill>
              </a:rPr>
              <a:t>OPEN ENROLLMENT 2023</a:t>
            </a:r>
            <a:endParaRPr sz="1100" b="1" dirty="0">
              <a:solidFill>
                <a:srgbClr val="CCCCCC"/>
              </a:solidFill>
            </a:endParaRPr>
          </a:p>
        </p:txBody>
      </p:sp>
      <p:pic>
        <p:nvPicPr>
          <p:cNvPr id="135" name="Google Shape;135;p22"/>
          <p:cNvPicPr preferRelativeResize="0"/>
          <p:nvPr/>
        </p:nvPicPr>
        <p:blipFill rotWithShape="1">
          <a:blip r:embed="rId3">
            <a:alphaModFix/>
          </a:blip>
          <a:srcRect l="119" r="109"/>
          <a:stretch/>
        </p:blipFill>
        <p:spPr>
          <a:xfrm>
            <a:off x="7599725" y="4067286"/>
            <a:ext cx="998474" cy="67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/>
          <p:nvPr/>
        </p:nvSpPr>
        <p:spPr>
          <a:xfrm>
            <a:off x="0" y="0"/>
            <a:ext cx="4080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41" name="Google Shape;141;p23"/>
          <p:cNvSpPr txBox="1">
            <a:spLocks noGrp="1"/>
          </p:cNvSpPr>
          <p:nvPr>
            <p:ph type="title" idx="4294967295"/>
          </p:nvPr>
        </p:nvSpPr>
        <p:spPr>
          <a:xfrm>
            <a:off x="0" y="1521375"/>
            <a:ext cx="4009200" cy="21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roxima Nova"/>
              <a:buNone/>
            </a:pPr>
            <a:r>
              <a:rPr lang="en" sz="3000">
                <a:solidFill>
                  <a:schemeClr val="lt1"/>
                </a:solidFill>
              </a:rPr>
              <a:t>Benefit Satisfaction Survey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42" name="Google Shape;142;p23"/>
          <p:cNvSpPr txBox="1"/>
          <p:nvPr/>
        </p:nvSpPr>
        <p:spPr>
          <a:xfrm>
            <a:off x="4465001" y="915169"/>
            <a:ext cx="34116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Our approach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43" name="Google Shape;143;p23"/>
          <p:cNvSpPr/>
          <p:nvPr/>
        </p:nvSpPr>
        <p:spPr>
          <a:xfrm>
            <a:off x="3798263" y="902269"/>
            <a:ext cx="511800" cy="5118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14300" algn="ctr" rotWithShape="0">
              <a:schemeClr val="dk1">
                <a:alpha val="31000"/>
              </a:scheme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400" b="1">
                <a:solidFill>
                  <a:schemeClr val="dk2"/>
                </a:solidFill>
              </a:rPr>
              <a:t>01</a:t>
            </a:r>
            <a:endParaRPr sz="1000" b="1">
              <a:solidFill>
                <a:schemeClr val="dk2"/>
              </a:solidFill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4465001" y="1853294"/>
            <a:ext cx="34116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A few good questions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45" name="Google Shape;145;p23"/>
          <p:cNvSpPr/>
          <p:nvPr/>
        </p:nvSpPr>
        <p:spPr>
          <a:xfrm>
            <a:off x="3798263" y="1840394"/>
            <a:ext cx="511800" cy="5118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14300" algn="ctr" rotWithShape="0">
              <a:schemeClr val="dk1">
                <a:alpha val="31000"/>
              </a:scheme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400" b="1">
                <a:solidFill>
                  <a:schemeClr val="dk2"/>
                </a:solidFill>
              </a:rPr>
              <a:t>02</a:t>
            </a:r>
            <a:endParaRPr sz="1000" b="1">
              <a:solidFill>
                <a:schemeClr val="dk2"/>
              </a:solidFill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4465001" y="2791419"/>
            <a:ext cx="34116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Sending to your company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47" name="Google Shape;147;p23"/>
          <p:cNvSpPr/>
          <p:nvPr/>
        </p:nvSpPr>
        <p:spPr>
          <a:xfrm>
            <a:off x="3798263" y="2778519"/>
            <a:ext cx="511800" cy="5118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14300" algn="ctr" rotWithShape="0">
              <a:schemeClr val="dk1">
                <a:alpha val="31000"/>
              </a:scheme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400" b="1">
                <a:solidFill>
                  <a:schemeClr val="dk2"/>
                </a:solidFill>
              </a:rPr>
              <a:t>03</a:t>
            </a:r>
            <a:endParaRPr sz="10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/>
        </p:nvSpPr>
        <p:spPr>
          <a:xfrm>
            <a:off x="685800" y="954350"/>
            <a:ext cx="7489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The Benefit Satisfaction Survey</a:t>
            </a:r>
            <a:endParaRPr sz="3000" b="1">
              <a:solidFill>
                <a:schemeClr val="dk1"/>
              </a:solidFill>
            </a:endParaRPr>
          </a:p>
        </p:txBody>
      </p:sp>
      <p:sp>
        <p:nvSpPr>
          <p:cNvPr id="153" name="Google Shape;153;p24"/>
          <p:cNvSpPr txBox="1"/>
          <p:nvPr/>
        </p:nvSpPr>
        <p:spPr>
          <a:xfrm>
            <a:off x="685800" y="629771"/>
            <a:ext cx="39390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2"/>
                </a:solidFill>
              </a:rPr>
              <a:t>WE LOVE A GOOD SURVEY</a:t>
            </a:r>
            <a:endParaRPr sz="1200" b="1">
              <a:solidFill>
                <a:schemeClr val="accent2"/>
              </a:solidFill>
            </a:endParaRPr>
          </a:p>
        </p:txBody>
      </p:sp>
      <p:sp>
        <p:nvSpPr>
          <p:cNvPr id="154" name="Google Shape;154;p24"/>
          <p:cNvSpPr txBox="1"/>
          <p:nvPr/>
        </p:nvSpPr>
        <p:spPr>
          <a:xfrm>
            <a:off x="716925" y="1721425"/>
            <a:ext cx="5140800" cy="26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Proxima Nova Extrabold"/>
              <a:buChar char="●"/>
            </a:pPr>
            <a:r>
              <a:rPr lang="en" sz="1300" dirty="0">
                <a:solidFill>
                  <a:schemeClr val="dk1"/>
                </a:solidFill>
              </a:rPr>
              <a:t>Opinions are everywhere. And right after Open Enrollment, your employees may have a bunch of ‘</a:t>
            </a:r>
            <a:r>
              <a:rPr lang="en" sz="1300" dirty="0" err="1">
                <a:solidFill>
                  <a:schemeClr val="dk1"/>
                </a:solidFill>
              </a:rPr>
              <a:t>em</a:t>
            </a:r>
            <a:r>
              <a:rPr lang="en" sz="1300" dirty="0">
                <a:solidFill>
                  <a:schemeClr val="dk1"/>
                </a:solidFill>
              </a:rPr>
              <a:t>.</a:t>
            </a:r>
          </a:p>
          <a:p>
            <a:pPr marL="285750" indent="-311150">
              <a:lnSpc>
                <a:spcPct val="90000"/>
              </a:lnSpc>
              <a:buClr>
                <a:schemeClr val="dk2"/>
              </a:buClr>
              <a:buSzPts val="1300"/>
              <a:buFont typeface="Proxima Nova Extrabold"/>
              <a:buChar char="●"/>
            </a:pPr>
            <a:r>
              <a:rPr lang="en-US" sz="1300" dirty="0">
                <a:solidFill>
                  <a:schemeClr val="dk1"/>
                </a:solidFill>
              </a:rPr>
              <a:t>Grab our survey details so that you can get valuable feedback before planning for next year (Gulp: PY24?!).</a:t>
            </a:r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</a:pPr>
            <a:endParaRPr sz="1300" dirty="0">
              <a:solidFill>
                <a:schemeClr val="dk1"/>
              </a:solidFill>
            </a:endParaRPr>
          </a:p>
        </p:txBody>
      </p:sp>
      <p:pic>
        <p:nvPicPr>
          <p:cNvPr id="155" name="Google Shape;1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1378" y="1721413"/>
            <a:ext cx="2170675" cy="313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/>
        </p:nvSpPr>
        <p:spPr>
          <a:xfrm>
            <a:off x="685800" y="954341"/>
            <a:ext cx="53073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A few good questions.</a:t>
            </a:r>
            <a:endParaRPr sz="3000" b="1">
              <a:solidFill>
                <a:schemeClr val="dk1"/>
              </a:solidFill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685800" y="629771"/>
            <a:ext cx="39390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2"/>
                </a:solidFill>
              </a:rPr>
              <a:t>BENEFIT SATISFACTION SURVEY TOOLKIT</a:t>
            </a:r>
            <a:endParaRPr sz="1200" b="1">
              <a:solidFill>
                <a:schemeClr val="accent2"/>
              </a:solidFill>
            </a:endParaRPr>
          </a:p>
        </p:txBody>
      </p:sp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853775"/>
            <a:ext cx="2576875" cy="182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5"/>
          <p:cNvSpPr txBox="1"/>
          <p:nvPr/>
        </p:nvSpPr>
        <p:spPr>
          <a:xfrm>
            <a:off x="3548025" y="1721425"/>
            <a:ext cx="4961400" cy="28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A few questions to get you started: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How satisfied are you currently with your employee benefits?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/>
              <a:t>If you had to guess, how do you think your current employee benefits compare to those at other companies?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/>
              <a:t>If it were up to you, which of the following employee benefits would you like your employer to offer (please check all that apply)?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/>
              <a:t>How much do you agree or disagree with the following statement -- I would work for a company longer if they made sure I knew about the employee benefits that were right for me.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/>
              <a:t>Did you use ALEX Benefits Counselor this year to help you choose and/or learn about your employee benefits?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/>
        </p:nvSpPr>
        <p:spPr>
          <a:xfrm>
            <a:off x="685800" y="954350"/>
            <a:ext cx="75120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Getting your employees to participate</a:t>
            </a:r>
            <a:endParaRPr sz="3000" b="1">
              <a:solidFill>
                <a:schemeClr val="dk1"/>
              </a:solidFill>
            </a:endParaRPr>
          </a:p>
        </p:txBody>
      </p:sp>
      <p:sp>
        <p:nvSpPr>
          <p:cNvPr id="169" name="Google Shape;169;p26"/>
          <p:cNvSpPr txBox="1"/>
          <p:nvPr/>
        </p:nvSpPr>
        <p:spPr>
          <a:xfrm>
            <a:off x="685800" y="629771"/>
            <a:ext cx="39390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2"/>
                </a:solidFill>
              </a:rPr>
              <a:t>ENCOURAGING PARTICIPATION</a:t>
            </a:r>
            <a:endParaRPr sz="1200" b="1">
              <a:solidFill>
                <a:schemeClr val="accent2"/>
              </a:solidFill>
            </a:endParaRPr>
          </a:p>
        </p:txBody>
      </p:sp>
      <p:sp>
        <p:nvSpPr>
          <p:cNvPr id="170" name="Google Shape;170;p26"/>
          <p:cNvSpPr txBox="1"/>
          <p:nvPr/>
        </p:nvSpPr>
        <p:spPr>
          <a:xfrm>
            <a:off x="685800" y="1721425"/>
            <a:ext cx="3939000" cy="28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Communication is key! Make sure to let your employees know this will be coming, so it’s not a surprise.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Make sure it’s anonymous - or as anonymous as it can be.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Encourage participation with a raffle or perk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Send good email invites - and make sure it’s mobile-first so your employees can check off this to-do quickly!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  <p:pic>
        <p:nvPicPr>
          <p:cNvPr id="171" name="Google Shape;1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6425" y="1721425"/>
            <a:ext cx="2383800" cy="25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/>
        </p:nvSpPr>
        <p:spPr>
          <a:xfrm>
            <a:off x="685800" y="954350"/>
            <a:ext cx="75120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Sample survey invitation</a:t>
            </a:r>
            <a:endParaRPr sz="3000" b="1">
              <a:solidFill>
                <a:schemeClr val="dk1"/>
              </a:solidFill>
            </a:endParaRPr>
          </a:p>
        </p:txBody>
      </p:sp>
      <p:sp>
        <p:nvSpPr>
          <p:cNvPr id="177" name="Google Shape;177;p27"/>
          <p:cNvSpPr txBox="1"/>
          <p:nvPr/>
        </p:nvSpPr>
        <p:spPr>
          <a:xfrm>
            <a:off x="685800" y="629771"/>
            <a:ext cx="39390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2"/>
                </a:solidFill>
              </a:rPr>
              <a:t>SPEAKING OF EMAIL</a:t>
            </a:r>
            <a:endParaRPr sz="1200" b="1">
              <a:solidFill>
                <a:schemeClr val="accent2"/>
              </a:solidFill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685800" y="1721425"/>
            <a:ext cx="5126400" cy="28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Dear &lt;EmployeeName&gt;,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en" sz="1200">
                <a:solidFill>
                  <a:schemeClr val="dk1"/>
                </a:solidFill>
              </a:rPr>
            </a:br>
            <a:r>
              <a:rPr lang="en" sz="1200">
                <a:solidFill>
                  <a:schemeClr val="dk1"/>
                </a:solidFill>
              </a:rPr>
              <a:t>And just like that, we’re on the other side of another Open Enrollment period. Whether this was your first OE with &lt;CompanyName&gt; or your seventeenth, we want to better understand how it worked for you, how we can improve, and how satisfied you are with our benefit package.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Take three minutes to answer these five questions for us? Your answers will be strictly confidential and anonymized - but if you complete the survey before &lt;insertDate&gt;, you’ll be entered for a chance to win &lt;bigHugePrize&gt;!</a:t>
            </a:r>
            <a:br>
              <a:rPr lang="en" sz="1200">
                <a:solidFill>
                  <a:schemeClr val="dk1"/>
                </a:solidFill>
              </a:rPr>
            </a:br>
            <a:br>
              <a:rPr lang="en" sz="1200">
                <a:solidFill>
                  <a:schemeClr val="dk1"/>
                </a:solidFill>
              </a:rPr>
            </a:br>
            <a:r>
              <a:rPr lang="en" sz="1200">
                <a:solidFill>
                  <a:schemeClr val="dk1"/>
                </a:solidFill>
              </a:rPr>
              <a:t>Thanks for your help!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/>
        </p:nvSpPr>
        <p:spPr>
          <a:xfrm>
            <a:off x="685800" y="954350"/>
            <a:ext cx="75120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We can help.</a:t>
            </a:r>
            <a:endParaRPr sz="3000" b="1">
              <a:solidFill>
                <a:schemeClr val="dk1"/>
              </a:solidFill>
            </a:endParaRPr>
          </a:p>
        </p:txBody>
      </p:sp>
      <p:sp>
        <p:nvSpPr>
          <p:cNvPr id="184" name="Google Shape;184;p28"/>
          <p:cNvSpPr txBox="1"/>
          <p:nvPr/>
        </p:nvSpPr>
        <p:spPr>
          <a:xfrm>
            <a:off x="685800" y="629771"/>
            <a:ext cx="39390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2"/>
                </a:solidFill>
              </a:rPr>
              <a:t>AND IF THAT’S TOO MUCH</a:t>
            </a:r>
            <a:endParaRPr sz="1200" b="1">
              <a:solidFill>
                <a:schemeClr val="accent2"/>
              </a:solidFill>
            </a:endParaRPr>
          </a:p>
        </p:txBody>
      </p:sp>
      <p:sp>
        <p:nvSpPr>
          <p:cNvPr id="185" name="Google Shape;185;p28"/>
          <p:cNvSpPr txBox="1"/>
          <p:nvPr/>
        </p:nvSpPr>
        <p:spPr>
          <a:xfrm>
            <a:off x="685800" y="1721425"/>
            <a:ext cx="4708500" cy="28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Jellyvision can help you handle all of this -- the survey setup, understanding and analyzing the results, even sending the survey on your behalf!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Just let your Account Manager or Implementation Manager know - and we’ll be happy to help out!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  <p:pic>
        <p:nvPicPr>
          <p:cNvPr id="186" name="Google Shape;18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3825" y="1057000"/>
            <a:ext cx="2592337" cy="351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21213A"/>
      </a:dk1>
      <a:lt1>
        <a:srgbClr val="FFFFFF"/>
      </a:lt1>
      <a:dk2>
        <a:srgbClr val="882F7D"/>
      </a:dk2>
      <a:lt2>
        <a:srgbClr val="EEEEEE"/>
      </a:lt2>
      <a:accent1>
        <a:srgbClr val="882F7D"/>
      </a:accent1>
      <a:accent2>
        <a:srgbClr val="026052"/>
      </a:accent2>
      <a:accent3>
        <a:srgbClr val="FFD831"/>
      </a:accent3>
      <a:accent4>
        <a:srgbClr val="FB5024"/>
      </a:accent4>
      <a:accent5>
        <a:srgbClr val="6DE1C1"/>
      </a:accent5>
      <a:accent6>
        <a:srgbClr val="036991"/>
      </a:accent6>
      <a:hlink>
        <a:srgbClr val="882F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Macintosh PowerPoint</Application>
  <PresentationFormat>On-screen Show (16:9)</PresentationFormat>
  <Paragraphs>39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Proxima Nova Semibold</vt:lpstr>
      <vt:lpstr>Arial</vt:lpstr>
      <vt:lpstr>Proxima Nova</vt:lpstr>
      <vt:lpstr>Proxima Nova Extrabold</vt:lpstr>
      <vt:lpstr>Simple Light</vt:lpstr>
      <vt:lpstr>PowerPoint Presentation</vt:lpstr>
      <vt:lpstr>Benefit Satisfaction Survey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Cody Fullinwider</cp:lastModifiedBy>
  <cp:revision>1</cp:revision>
  <dcterms:modified xsi:type="dcterms:W3CDTF">2023-05-25T20:34:16Z</dcterms:modified>
</cp:coreProperties>
</file>