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7772400" cy="10058400"/>
  <p:notesSz cx="3657600" cy="5486400"/>
  <p:embeddedFontLst>
    <p:embeddedFont>
      <p:font typeface="Calibri" panose="020F0502020204030204" pitchFamily="34" charset="0"/>
      <p:regular r:id="rId4"/>
      <p:bold r:id="rId5"/>
      <p:italic r:id="rId6"/>
      <p:boldItalic r:id="rId7"/>
    </p:embeddedFont>
    <p:embeddedFont>
      <p:font typeface="Proxima Nova" panose="02000506030000020004" pitchFamily="2" charset="0"/>
      <p:regular r:id="rId8"/>
      <p:bold r:id="rId9"/>
      <p:italic r:id="rId10"/>
      <p:boldItalic r:id="rId11"/>
    </p:embeddedFont>
    <p:embeddedFont>
      <p:font typeface="Proxima Nova Semibold" panose="02000506030000020004" pitchFamily="2"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280">
          <p15:clr>
            <a:srgbClr val="A4A3A4"/>
          </p15:clr>
        </p15:guide>
        <p15:guide id="2" pos="4590">
          <p15:clr>
            <a:srgbClr val="A4A3A4"/>
          </p15:clr>
        </p15:guide>
        <p15:guide id="3" pos="272">
          <p15:clr>
            <a:srgbClr val="A4A3A4"/>
          </p15:clr>
        </p15:guide>
        <p15:guide id="4" orient="horz" pos="1056">
          <p15:clr>
            <a:srgbClr val="A4A3A4"/>
          </p15:clr>
        </p15:guide>
        <p15:guide id="5" orient="horz">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 roundtripDataSignature="AMtx7miQtXucHD8kdEOriHId5nMFgFZXH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4"/>
  </p:normalViewPr>
  <p:slideViewPr>
    <p:cSldViewPr snapToGrid="0">
      <p:cViewPr varScale="1">
        <p:scale>
          <a:sx n="68" d="100"/>
          <a:sy n="68" d="100"/>
        </p:scale>
        <p:origin x="3208" y="216"/>
      </p:cViewPr>
      <p:guideLst>
        <p:guide orient="horz" pos="5280"/>
        <p:guide pos="4590"/>
        <p:guide pos="272"/>
        <p:guide orient="horz" pos="1056"/>
        <p:guide orient="horz"/>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1584325" cy="27463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509"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3509"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3509"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3509"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3509"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3509"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3509"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3509"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2071688" y="0"/>
            <a:ext cx="1584325" cy="27463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509"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3509"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3509"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3509"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3509"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3509"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3509"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3509"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12838" y="685800"/>
            <a:ext cx="1431925" cy="1851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365125" y="2640013"/>
            <a:ext cx="2927350" cy="21605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234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234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234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234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234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234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234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234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234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5211763"/>
            <a:ext cx="1584325" cy="27463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509"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3509"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3509"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3509"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3509"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3509"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3509"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3509"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2071688" y="5211763"/>
            <a:ext cx="1584325" cy="27463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25e94fcb36_0_59:notes"/>
          <p:cNvSpPr txBox="1">
            <a:spLocks noGrp="1"/>
          </p:cNvSpPr>
          <p:nvPr>
            <p:ph type="body" idx="1"/>
          </p:nvPr>
        </p:nvSpPr>
        <p:spPr>
          <a:xfrm>
            <a:off x="365125" y="2640013"/>
            <a:ext cx="2927400" cy="216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 name="Google Shape;61;g225e94fcb36_0_59:notes"/>
          <p:cNvSpPr>
            <a:spLocks noGrp="1" noRot="1" noChangeAspect="1"/>
          </p:cNvSpPr>
          <p:nvPr>
            <p:ph type="sldImg" idx="2"/>
          </p:nvPr>
        </p:nvSpPr>
        <p:spPr>
          <a:xfrm>
            <a:off x="1112838" y="685800"/>
            <a:ext cx="1431925" cy="1851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obj">
  <p:cSld name="OBJECT">
    <p:bg>
      <p:bgPr>
        <a:solidFill>
          <a:schemeClr val="lt1"/>
        </a:solidFill>
        <a:effectLst/>
      </p:bgPr>
    </p:bg>
    <p:spTree>
      <p:nvGrpSpPr>
        <p:cNvPr id="1" name="Shape 31"/>
        <p:cNvGrpSpPr/>
        <p:nvPr/>
      </p:nvGrpSpPr>
      <p:grpSpPr>
        <a:xfrm>
          <a:off x="0" y="0"/>
          <a:ext cx="0" cy="0"/>
          <a:chOff x="0" y="0"/>
          <a:chExt cx="0" cy="0"/>
        </a:xfrm>
      </p:grpSpPr>
      <p:sp>
        <p:nvSpPr>
          <p:cNvPr id="32" name="Google Shape;32;p3"/>
          <p:cNvSpPr/>
          <p:nvPr/>
        </p:nvSpPr>
        <p:spPr>
          <a:xfrm rot="10800000">
            <a:off x="0" y="0"/>
            <a:ext cx="7772400" cy="3862200"/>
          </a:xfrm>
          <a:prstGeom prst="rect">
            <a:avLst/>
          </a:prstGeom>
          <a:gradFill>
            <a:gsLst>
              <a:gs pos="0">
                <a:srgbClr val="053245"/>
              </a:gs>
              <a:gs pos="16000">
                <a:srgbClr val="053245"/>
              </a:gs>
              <a:gs pos="100000">
                <a:srgbClr val="4197BC"/>
              </a:gs>
            </a:gsLst>
            <a:lin ang="10801400" scaled="0"/>
          </a:gradFill>
          <a:ln>
            <a:noFill/>
          </a:ln>
        </p:spPr>
        <p:txBody>
          <a:bodyPr spcFirstLastPara="1" wrap="square" lIns="129500" tIns="64725" rIns="129500" bIns="64725" anchor="ctr" anchorCtr="0">
            <a:noAutofit/>
          </a:bodyPr>
          <a:lstStyle/>
          <a:p>
            <a:pPr marL="0" marR="0" lvl="0" indent="0" algn="ctr" rtl="0">
              <a:lnSpc>
                <a:spcPct val="100000"/>
              </a:lnSpc>
              <a:spcBef>
                <a:spcPts val="0"/>
              </a:spcBef>
              <a:spcAft>
                <a:spcPts val="0"/>
              </a:spcAft>
              <a:buClr>
                <a:srgbClr val="000000"/>
              </a:buClr>
              <a:buSzPts val="2550"/>
              <a:buFont typeface="Arial"/>
              <a:buNone/>
            </a:pPr>
            <a:endParaRPr sz="2550" b="0" i="0" u="none" strike="noStrike" cap="none">
              <a:solidFill>
                <a:srgbClr val="02344A"/>
              </a:solidFill>
              <a:highlight>
                <a:srgbClr val="FFFF00"/>
              </a:highlight>
              <a:latin typeface="Calibri"/>
              <a:ea typeface="Calibri"/>
              <a:cs typeface="Calibri"/>
              <a:sym typeface="Calibri"/>
            </a:endParaRPr>
          </a:p>
        </p:txBody>
      </p:sp>
      <p:sp>
        <p:nvSpPr>
          <p:cNvPr id="33" name="Google Shape;33;p3"/>
          <p:cNvSpPr/>
          <p:nvPr/>
        </p:nvSpPr>
        <p:spPr>
          <a:xfrm rot="5400000">
            <a:off x="3352338" y="-351062"/>
            <a:ext cx="1067725" cy="7773900"/>
          </a:xfrm>
          <a:prstGeom prst="flowChartInputOutpu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 name="Google Shape;34;p3"/>
          <p:cNvPicPr preferRelativeResize="0"/>
          <p:nvPr/>
        </p:nvPicPr>
        <p:blipFill>
          <a:blip r:embed="rId2">
            <a:alphaModFix/>
          </a:blip>
          <a:stretch>
            <a:fillRect/>
          </a:stretch>
        </p:blipFill>
        <p:spPr>
          <a:xfrm>
            <a:off x="3511225" y="330750"/>
            <a:ext cx="4261176" cy="234075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5"/>
        <p:cNvGrpSpPr/>
        <p:nvPr/>
      </p:nvGrpSpPr>
      <p:grpSpPr>
        <a:xfrm>
          <a:off x="0" y="0"/>
          <a:ext cx="0" cy="0"/>
          <a:chOff x="0" y="0"/>
          <a:chExt cx="0" cy="0"/>
        </a:xfrm>
      </p:grpSpPr>
      <p:sp>
        <p:nvSpPr>
          <p:cNvPr id="36" name="Google Shape;36;p4"/>
          <p:cNvSpPr txBox="1">
            <a:spLocks noGrp="1"/>
          </p:cNvSpPr>
          <p:nvPr>
            <p:ph type="ctrTitle"/>
          </p:nvPr>
        </p:nvSpPr>
        <p:spPr>
          <a:xfrm>
            <a:off x="582930" y="3118106"/>
            <a:ext cx="6606540"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subTitle" idx="1"/>
          </p:nvPr>
        </p:nvSpPr>
        <p:spPr>
          <a:xfrm>
            <a:off x="1165860" y="5632706"/>
            <a:ext cx="5440680"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
          <p:cNvSpPr txBox="1">
            <a:spLocks noGrp="1"/>
          </p:cNvSpPr>
          <p:nvPr>
            <p:ph type="ftr" idx="11"/>
          </p:nvPr>
        </p:nvSpPr>
        <p:spPr>
          <a:xfrm>
            <a:off x="2642616" y="9354314"/>
            <a:ext cx="2487168" cy="540148"/>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
          <p:cNvSpPr txBox="1">
            <a:spLocks noGrp="1"/>
          </p:cNvSpPr>
          <p:nvPr>
            <p:ph type="dt" idx="10"/>
          </p:nvPr>
        </p:nvSpPr>
        <p:spPr>
          <a:xfrm>
            <a:off x="388620" y="9354314"/>
            <a:ext cx="1787652" cy="540148"/>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4"/>
          <p:cNvSpPr txBox="1">
            <a:spLocks noGrp="1"/>
          </p:cNvSpPr>
          <p:nvPr>
            <p:ph type="sldNum" idx="12"/>
          </p:nvPr>
        </p:nvSpPr>
        <p:spPr>
          <a:xfrm>
            <a:off x="5596128" y="9354314"/>
            <a:ext cx="1787652" cy="540148"/>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3509"/>
              <a:buFont typeface="Arial"/>
              <a:buNone/>
              <a:defRPr sz="3509"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509"/>
              <a:buFont typeface="Arial"/>
              <a:buNone/>
              <a:defRPr sz="3509"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509"/>
              <a:buFont typeface="Arial"/>
              <a:buNone/>
              <a:defRPr sz="3509"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509"/>
              <a:buFont typeface="Arial"/>
              <a:buNone/>
              <a:defRPr sz="3509"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509"/>
              <a:buFont typeface="Arial"/>
              <a:buNone/>
              <a:defRPr sz="3509"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509"/>
              <a:buFont typeface="Arial"/>
              <a:buNone/>
              <a:defRPr sz="3509"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509"/>
              <a:buFont typeface="Arial"/>
              <a:buNone/>
              <a:defRPr sz="3509"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509"/>
              <a:buFont typeface="Arial"/>
              <a:buNone/>
              <a:defRPr sz="3509"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509"/>
              <a:buFont typeface="Arial"/>
              <a:buNone/>
              <a:defRPr sz="350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388620" y="402338"/>
            <a:ext cx="6995160"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388620" y="2313433"/>
            <a:ext cx="6995160" cy="2769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44" name="Google Shape;44;p5"/>
          <p:cNvSpPr txBox="1">
            <a:spLocks noGrp="1"/>
          </p:cNvSpPr>
          <p:nvPr>
            <p:ph type="ftr" idx="11"/>
          </p:nvPr>
        </p:nvSpPr>
        <p:spPr>
          <a:xfrm>
            <a:off x="2642616" y="9354314"/>
            <a:ext cx="2487168" cy="540148"/>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
          <p:cNvSpPr txBox="1">
            <a:spLocks noGrp="1"/>
          </p:cNvSpPr>
          <p:nvPr>
            <p:ph type="dt" idx="10"/>
          </p:nvPr>
        </p:nvSpPr>
        <p:spPr>
          <a:xfrm>
            <a:off x="388620" y="9354314"/>
            <a:ext cx="1787652" cy="540148"/>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5"/>
          <p:cNvSpPr txBox="1">
            <a:spLocks noGrp="1"/>
          </p:cNvSpPr>
          <p:nvPr>
            <p:ph type="sldNum" idx="12"/>
          </p:nvPr>
        </p:nvSpPr>
        <p:spPr>
          <a:xfrm>
            <a:off x="5596128" y="9354314"/>
            <a:ext cx="1787652" cy="540148"/>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3509"/>
              <a:buFont typeface="Arial"/>
              <a:buNone/>
              <a:defRPr sz="3509"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509"/>
              <a:buFont typeface="Arial"/>
              <a:buNone/>
              <a:defRPr sz="3509"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509"/>
              <a:buFont typeface="Arial"/>
              <a:buNone/>
              <a:defRPr sz="3509"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509"/>
              <a:buFont typeface="Arial"/>
              <a:buNone/>
              <a:defRPr sz="3509"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509"/>
              <a:buFont typeface="Arial"/>
              <a:buNone/>
              <a:defRPr sz="3509"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509"/>
              <a:buFont typeface="Arial"/>
              <a:buNone/>
              <a:defRPr sz="3509"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509"/>
              <a:buFont typeface="Arial"/>
              <a:buNone/>
              <a:defRPr sz="3509"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509"/>
              <a:buFont typeface="Arial"/>
              <a:buNone/>
              <a:defRPr sz="3509"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509"/>
              <a:buFont typeface="Arial"/>
              <a:buNone/>
              <a:defRPr sz="350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7"/>
        <p:cNvGrpSpPr/>
        <p:nvPr/>
      </p:nvGrpSpPr>
      <p:grpSpPr>
        <a:xfrm>
          <a:off x="0" y="0"/>
          <a:ext cx="0" cy="0"/>
          <a:chOff x="0" y="0"/>
          <a:chExt cx="0" cy="0"/>
        </a:xfrm>
      </p:grpSpPr>
      <p:sp>
        <p:nvSpPr>
          <p:cNvPr id="48" name="Google Shape;48;p6"/>
          <p:cNvSpPr txBox="1">
            <a:spLocks noGrp="1"/>
          </p:cNvSpPr>
          <p:nvPr>
            <p:ph type="title"/>
          </p:nvPr>
        </p:nvSpPr>
        <p:spPr>
          <a:xfrm>
            <a:off x="388620" y="402338"/>
            <a:ext cx="6995160"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
          <p:cNvSpPr txBox="1">
            <a:spLocks noGrp="1"/>
          </p:cNvSpPr>
          <p:nvPr>
            <p:ph type="body" idx="1"/>
          </p:nvPr>
        </p:nvSpPr>
        <p:spPr>
          <a:xfrm>
            <a:off x="388620" y="2313433"/>
            <a:ext cx="3380994" cy="2769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0" name="Google Shape;50;p6"/>
          <p:cNvSpPr txBox="1">
            <a:spLocks noGrp="1"/>
          </p:cNvSpPr>
          <p:nvPr>
            <p:ph type="body" idx="2"/>
          </p:nvPr>
        </p:nvSpPr>
        <p:spPr>
          <a:xfrm>
            <a:off x="4002786" y="2313433"/>
            <a:ext cx="3380994" cy="276999"/>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1" name="Google Shape;51;p6"/>
          <p:cNvSpPr txBox="1">
            <a:spLocks noGrp="1"/>
          </p:cNvSpPr>
          <p:nvPr>
            <p:ph type="ftr" idx="11"/>
          </p:nvPr>
        </p:nvSpPr>
        <p:spPr>
          <a:xfrm>
            <a:off x="2642616" y="9354314"/>
            <a:ext cx="2487168" cy="540148"/>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
          <p:cNvSpPr txBox="1">
            <a:spLocks noGrp="1"/>
          </p:cNvSpPr>
          <p:nvPr>
            <p:ph type="dt" idx="10"/>
          </p:nvPr>
        </p:nvSpPr>
        <p:spPr>
          <a:xfrm>
            <a:off x="388620" y="9354314"/>
            <a:ext cx="1787652" cy="540148"/>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6"/>
          <p:cNvSpPr txBox="1">
            <a:spLocks noGrp="1"/>
          </p:cNvSpPr>
          <p:nvPr>
            <p:ph type="sldNum" idx="12"/>
          </p:nvPr>
        </p:nvSpPr>
        <p:spPr>
          <a:xfrm>
            <a:off x="5596128" y="9354314"/>
            <a:ext cx="1787652" cy="540148"/>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3509"/>
              <a:buFont typeface="Arial"/>
              <a:buNone/>
              <a:defRPr sz="3509"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509"/>
              <a:buFont typeface="Arial"/>
              <a:buNone/>
              <a:defRPr sz="3509"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509"/>
              <a:buFont typeface="Arial"/>
              <a:buNone/>
              <a:defRPr sz="3509"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509"/>
              <a:buFont typeface="Arial"/>
              <a:buNone/>
              <a:defRPr sz="3509"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509"/>
              <a:buFont typeface="Arial"/>
              <a:buNone/>
              <a:defRPr sz="3509"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509"/>
              <a:buFont typeface="Arial"/>
              <a:buNone/>
              <a:defRPr sz="3509"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509"/>
              <a:buFont typeface="Arial"/>
              <a:buNone/>
              <a:defRPr sz="3509"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509"/>
              <a:buFont typeface="Arial"/>
              <a:buNone/>
              <a:defRPr sz="3509"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509"/>
              <a:buFont typeface="Arial"/>
              <a:buNone/>
              <a:defRPr sz="350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54"/>
        <p:cNvGrpSpPr/>
        <p:nvPr/>
      </p:nvGrpSpPr>
      <p:grpSpPr>
        <a:xfrm>
          <a:off x="0" y="0"/>
          <a:ext cx="0" cy="0"/>
          <a:chOff x="0" y="0"/>
          <a:chExt cx="0" cy="0"/>
        </a:xfrm>
      </p:grpSpPr>
      <p:sp>
        <p:nvSpPr>
          <p:cNvPr id="55" name="Google Shape;55;p7"/>
          <p:cNvSpPr txBox="1">
            <a:spLocks noGrp="1"/>
          </p:cNvSpPr>
          <p:nvPr>
            <p:ph type="title"/>
          </p:nvPr>
        </p:nvSpPr>
        <p:spPr>
          <a:xfrm>
            <a:off x="388620" y="402338"/>
            <a:ext cx="6995160"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7"/>
          <p:cNvSpPr txBox="1">
            <a:spLocks noGrp="1"/>
          </p:cNvSpPr>
          <p:nvPr>
            <p:ph type="ftr" idx="11"/>
          </p:nvPr>
        </p:nvSpPr>
        <p:spPr>
          <a:xfrm>
            <a:off x="2642616" y="9354314"/>
            <a:ext cx="2487168" cy="540148"/>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7"/>
          <p:cNvSpPr txBox="1">
            <a:spLocks noGrp="1"/>
          </p:cNvSpPr>
          <p:nvPr>
            <p:ph type="dt" idx="10"/>
          </p:nvPr>
        </p:nvSpPr>
        <p:spPr>
          <a:xfrm>
            <a:off x="388620" y="9354314"/>
            <a:ext cx="1787652" cy="540148"/>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7"/>
          <p:cNvSpPr txBox="1">
            <a:spLocks noGrp="1"/>
          </p:cNvSpPr>
          <p:nvPr>
            <p:ph type="sldNum" idx="12"/>
          </p:nvPr>
        </p:nvSpPr>
        <p:spPr>
          <a:xfrm>
            <a:off x="5596128" y="9354314"/>
            <a:ext cx="1787652" cy="540148"/>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3509"/>
              <a:buFont typeface="Arial"/>
              <a:buNone/>
              <a:defRPr sz="3509"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509"/>
              <a:buFont typeface="Arial"/>
              <a:buNone/>
              <a:defRPr sz="3509"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509"/>
              <a:buFont typeface="Arial"/>
              <a:buNone/>
              <a:defRPr sz="3509"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509"/>
              <a:buFont typeface="Arial"/>
              <a:buNone/>
              <a:defRPr sz="3509"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509"/>
              <a:buFont typeface="Arial"/>
              <a:buNone/>
              <a:defRPr sz="3509"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509"/>
              <a:buFont typeface="Arial"/>
              <a:buNone/>
              <a:defRPr sz="3509"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509"/>
              <a:buFont typeface="Arial"/>
              <a:buNone/>
              <a:defRPr sz="3509"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509"/>
              <a:buFont typeface="Arial"/>
              <a:buNone/>
              <a:defRPr sz="3509"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509"/>
              <a:buFont typeface="Arial"/>
              <a:buNone/>
              <a:defRPr sz="350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p:nvPr/>
        </p:nvSpPr>
        <p:spPr>
          <a:xfrm>
            <a:off x="7758906" y="81341"/>
            <a:ext cx="0" cy="9861657"/>
          </a:xfrm>
          <a:custGeom>
            <a:avLst/>
            <a:gdLst/>
            <a:ahLst/>
            <a:cxnLst/>
            <a:rect l="l" t="t" r="r" b="b"/>
            <a:pathLst>
              <a:path w="120000" h="5379085" extrusionOk="0">
                <a:moveTo>
                  <a:pt x="0" y="5378665"/>
                </a:moveTo>
                <a:lnTo>
                  <a:pt x="0" y="0"/>
                </a:lnTo>
              </a:path>
            </a:pathLst>
          </a:custGeom>
          <a:noFill/>
          <a:ln w="12700" cap="flat" cmpd="sng">
            <a:solidFill>
              <a:srgbClr val="80808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p:txBody>
      </p:sp>
      <p:sp>
        <p:nvSpPr>
          <p:cNvPr id="11" name="Google Shape;11;p2"/>
          <p:cNvSpPr/>
          <p:nvPr/>
        </p:nvSpPr>
        <p:spPr>
          <a:xfrm>
            <a:off x="6681320" y="11641"/>
            <a:ext cx="954009" cy="0"/>
          </a:xfrm>
          <a:custGeom>
            <a:avLst/>
            <a:gdLst/>
            <a:ahLst/>
            <a:cxnLst/>
            <a:rect l="l" t="t" r="r" b="b"/>
            <a:pathLst>
              <a:path w="448945" h="120000" extrusionOk="0">
                <a:moveTo>
                  <a:pt x="448589" y="0"/>
                </a:moveTo>
                <a:lnTo>
                  <a:pt x="0" y="0"/>
                </a:lnTo>
              </a:path>
            </a:pathLst>
          </a:custGeom>
          <a:noFill/>
          <a:ln w="12700" cap="flat" cmpd="sng">
            <a:solidFill>
              <a:srgbClr val="80808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p:txBody>
      </p:sp>
      <p:sp>
        <p:nvSpPr>
          <p:cNvPr id="12" name="Google Shape;12;p2"/>
          <p:cNvSpPr/>
          <p:nvPr/>
        </p:nvSpPr>
        <p:spPr>
          <a:xfrm>
            <a:off x="6598444" y="116172"/>
            <a:ext cx="0" cy="9861657"/>
          </a:xfrm>
          <a:custGeom>
            <a:avLst/>
            <a:gdLst/>
            <a:ahLst/>
            <a:cxnLst/>
            <a:rect l="l" t="t" r="r" b="b"/>
            <a:pathLst>
              <a:path w="120000" h="5379085" extrusionOk="0">
                <a:moveTo>
                  <a:pt x="0" y="0"/>
                </a:moveTo>
                <a:lnTo>
                  <a:pt x="0" y="5378665"/>
                </a:lnTo>
              </a:path>
            </a:pathLst>
          </a:custGeom>
          <a:noFill/>
          <a:ln w="12700" cap="flat" cmpd="sng">
            <a:solidFill>
              <a:srgbClr val="80808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p:txBody>
      </p:sp>
      <p:sp>
        <p:nvSpPr>
          <p:cNvPr id="13" name="Google Shape;13;p2"/>
          <p:cNvSpPr/>
          <p:nvPr/>
        </p:nvSpPr>
        <p:spPr>
          <a:xfrm>
            <a:off x="6722779" y="10046759"/>
            <a:ext cx="954009" cy="0"/>
          </a:xfrm>
          <a:custGeom>
            <a:avLst/>
            <a:gdLst/>
            <a:ahLst/>
            <a:cxnLst/>
            <a:rect l="l" t="t" r="r" b="b"/>
            <a:pathLst>
              <a:path w="448945" h="120000" extrusionOk="0">
                <a:moveTo>
                  <a:pt x="0" y="0"/>
                </a:moveTo>
                <a:lnTo>
                  <a:pt x="448589" y="0"/>
                </a:lnTo>
              </a:path>
            </a:pathLst>
          </a:custGeom>
          <a:noFill/>
          <a:ln w="12700" cap="flat" cmpd="sng">
            <a:solidFill>
              <a:srgbClr val="80808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p:txBody>
      </p:sp>
      <p:sp>
        <p:nvSpPr>
          <p:cNvPr id="14" name="Google Shape;14;p2"/>
          <p:cNvSpPr/>
          <p:nvPr/>
        </p:nvSpPr>
        <p:spPr>
          <a:xfrm>
            <a:off x="7717453" y="11630"/>
            <a:ext cx="41831" cy="34925"/>
          </a:xfrm>
          <a:custGeom>
            <a:avLst/>
            <a:gdLst/>
            <a:ahLst/>
            <a:cxnLst/>
            <a:rect l="l" t="t" r="r" b="b"/>
            <a:pathLst>
              <a:path w="19685" h="19050" extrusionOk="0">
                <a:moveTo>
                  <a:pt x="19507" y="19011"/>
                </a:moveTo>
                <a:lnTo>
                  <a:pt x="19507" y="0"/>
                </a:lnTo>
                <a:lnTo>
                  <a:pt x="0" y="0"/>
                </a:lnTo>
              </a:path>
            </a:pathLst>
          </a:custGeom>
          <a:noFill/>
          <a:ln w="12700" cap="flat" cmpd="sng">
            <a:solidFill>
              <a:srgbClr val="80808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p:txBody>
      </p:sp>
      <p:sp>
        <p:nvSpPr>
          <p:cNvPr id="15" name="Google Shape;15;p2"/>
          <p:cNvSpPr/>
          <p:nvPr/>
        </p:nvSpPr>
        <p:spPr>
          <a:xfrm>
            <a:off x="6598445" y="11630"/>
            <a:ext cx="41831" cy="34925"/>
          </a:xfrm>
          <a:custGeom>
            <a:avLst/>
            <a:gdLst/>
            <a:ahLst/>
            <a:cxnLst/>
            <a:rect l="l" t="t" r="r" b="b"/>
            <a:pathLst>
              <a:path w="19685" h="19050" extrusionOk="0">
                <a:moveTo>
                  <a:pt x="19507" y="0"/>
                </a:moveTo>
                <a:lnTo>
                  <a:pt x="0" y="0"/>
                </a:lnTo>
                <a:lnTo>
                  <a:pt x="0" y="19011"/>
                </a:lnTo>
              </a:path>
            </a:pathLst>
          </a:custGeom>
          <a:noFill/>
          <a:ln w="12700" cap="flat" cmpd="sng">
            <a:solidFill>
              <a:srgbClr val="80808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p:txBody>
      </p:sp>
      <p:sp>
        <p:nvSpPr>
          <p:cNvPr id="16" name="Google Shape;16;p2"/>
          <p:cNvSpPr/>
          <p:nvPr/>
        </p:nvSpPr>
        <p:spPr>
          <a:xfrm>
            <a:off x="6598445" y="10011917"/>
            <a:ext cx="41831" cy="34925"/>
          </a:xfrm>
          <a:custGeom>
            <a:avLst/>
            <a:gdLst/>
            <a:ahLst/>
            <a:cxnLst/>
            <a:rect l="l" t="t" r="r" b="b"/>
            <a:pathLst>
              <a:path w="19685" h="19050" extrusionOk="0">
                <a:moveTo>
                  <a:pt x="0" y="0"/>
                </a:moveTo>
                <a:lnTo>
                  <a:pt x="0" y="18999"/>
                </a:lnTo>
                <a:lnTo>
                  <a:pt x="19507" y="18999"/>
                </a:lnTo>
              </a:path>
            </a:pathLst>
          </a:custGeom>
          <a:noFill/>
          <a:ln w="12700" cap="flat" cmpd="sng">
            <a:solidFill>
              <a:srgbClr val="80808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p:txBody>
      </p:sp>
      <p:sp>
        <p:nvSpPr>
          <p:cNvPr id="17" name="Google Shape;17;p2"/>
          <p:cNvSpPr/>
          <p:nvPr/>
        </p:nvSpPr>
        <p:spPr>
          <a:xfrm>
            <a:off x="7717453" y="10011917"/>
            <a:ext cx="41831" cy="34925"/>
          </a:xfrm>
          <a:custGeom>
            <a:avLst/>
            <a:gdLst/>
            <a:ahLst/>
            <a:cxnLst/>
            <a:rect l="l" t="t" r="r" b="b"/>
            <a:pathLst>
              <a:path w="19685" h="19050" extrusionOk="0">
                <a:moveTo>
                  <a:pt x="0" y="18999"/>
                </a:moveTo>
                <a:lnTo>
                  <a:pt x="19507" y="18999"/>
                </a:lnTo>
                <a:lnTo>
                  <a:pt x="19507" y="0"/>
                </a:lnTo>
              </a:path>
            </a:pathLst>
          </a:custGeom>
          <a:noFill/>
          <a:ln w="12700" cap="flat" cmpd="sng">
            <a:solidFill>
              <a:srgbClr val="80808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p:txBody>
      </p:sp>
      <p:sp>
        <p:nvSpPr>
          <p:cNvPr id="18" name="Google Shape;18;p2"/>
          <p:cNvSpPr/>
          <p:nvPr/>
        </p:nvSpPr>
        <p:spPr>
          <a:xfrm>
            <a:off x="7745413" y="92423"/>
            <a:ext cx="0" cy="4391236"/>
          </a:xfrm>
          <a:custGeom>
            <a:avLst/>
            <a:gdLst/>
            <a:ahLst/>
            <a:cxnLst/>
            <a:rect l="l" t="t" r="r" b="b"/>
            <a:pathLst>
              <a:path w="120000" h="2395220" extrusionOk="0">
                <a:moveTo>
                  <a:pt x="0" y="2394915"/>
                </a:moveTo>
                <a:lnTo>
                  <a:pt x="0" y="0"/>
                </a:lnTo>
              </a:path>
            </a:pathLst>
          </a:custGeom>
          <a:noFill/>
          <a:ln w="12700" cap="flat" cmpd="sng">
            <a:solidFill>
              <a:srgbClr val="80808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p:txBody>
      </p:sp>
      <p:sp>
        <p:nvSpPr>
          <p:cNvPr id="19" name="Google Shape;19;p2"/>
          <p:cNvSpPr/>
          <p:nvPr/>
        </p:nvSpPr>
        <p:spPr>
          <a:xfrm>
            <a:off x="2536000" y="23284"/>
            <a:ext cx="5089843" cy="0"/>
          </a:xfrm>
          <a:custGeom>
            <a:avLst/>
            <a:gdLst/>
            <a:ahLst/>
            <a:cxnLst/>
            <a:rect l="l" t="t" r="r" b="b"/>
            <a:pathLst>
              <a:path w="2395220" h="120000" extrusionOk="0">
                <a:moveTo>
                  <a:pt x="2394915" y="0"/>
                </a:moveTo>
                <a:lnTo>
                  <a:pt x="0" y="0"/>
                </a:lnTo>
              </a:path>
            </a:pathLst>
          </a:custGeom>
          <a:noFill/>
          <a:ln w="12700" cap="flat" cmpd="sng">
            <a:solidFill>
              <a:srgbClr val="80808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p:txBody>
      </p:sp>
      <p:sp>
        <p:nvSpPr>
          <p:cNvPr id="20" name="Google Shape;20;p2"/>
          <p:cNvSpPr/>
          <p:nvPr/>
        </p:nvSpPr>
        <p:spPr>
          <a:xfrm>
            <a:off x="2455863" y="127002"/>
            <a:ext cx="0" cy="4391236"/>
          </a:xfrm>
          <a:custGeom>
            <a:avLst/>
            <a:gdLst/>
            <a:ahLst/>
            <a:cxnLst/>
            <a:rect l="l" t="t" r="r" b="b"/>
            <a:pathLst>
              <a:path w="120000" h="2395220" extrusionOk="0">
                <a:moveTo>
                  <a:pt x="0" y="0"/>
                </a:moveTo>
                <a:lnTo>
                  <a:pt x="0" y="2394915"/>
                </a:lnTo>
              </a:path>
            </a:pathLst>
          </a:custGeom>
          <a:noFill/>
          <a:ln w="12700" cap="flat" cmpd="sng">
            <a:solidFill>
              <a:srgbClr val="80808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p:txBody>
      </p:sp>
      <p:sp>
        <p:nvSpPr>
          <p:cNvPr id="21" name="Google Shape;21;p2"/>
          <p:cNvSpPr/>
          <p:nvPr/>
        </p:nvSpPr>
        <p:spPr>
          <a:xfrm>
            <a:off x="2576074" y="4586816"/>
            <a:ext cx="5089843" cy="0"/>
          </a:xfrm>
          <a:custGeom>
            <a:avLst/>
            <a:gdLst/>
            <a:ahLst/>
            <a:cxnLst/>
            <a:rect l="l" t="t" r="r" b="b"/>
            <a:pathLst>
              <a:path w="2395220" h="120000" extrusionOk="0">
                <a:moveTo>
                  <a:pt x="0" y="0"/>
                </a:moveTo>
                <a:lnTo>
                  <a:pt x="2394915" y="0"/>
                </a:lnTo>
              </a:path>
            </a:pathLst>
          </a:custGeom>
          <a:noFill/>
          <a:ln w="12700" cap="flat" cmpd="sng">
            <a:solidFill>
              <a:srgbClr val="808080"/>
            </a:solidFill>
            <a:prstDash val="dash"/>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p:txBody>
      </p:sp>
      <p:sp>
        <p:nvSpPr>
          <p:cNvPr id="22" name="Google Shape;22;p2"/>
          <p:cNvSpPr/>
          <p:nvPr/>
        </p:nvSpPr>
        <p:spPr>
          <a:xfrm>
            <a:off x="7705336" y="23279"/>
            <a:ext cx="40481" cy="34925"/>
          </a:xfrm>
          <a:custGeom>
            <a:avLst/>
            <a:gdLst/>
            <a:ahLst/>
            <a:cxnLst/>
            <a:rect l="l" t="t" r="r" b="b"/>
            <a:pathLst>
              <a:path w="19050" h="19050" extrusionOk="0">
                <a:moveTo>
                  <a:pt x="18859" y="18859"/>
                </a:moveTo>
                <a:lnTo>
                  <a:pt x="18859" y="0"/>
                </a:lnTo>
                <a:lnTo>
                  <a:pt x="0" y="0"/>
                </a:lnTo>
              </a:path>
            </a:pathLst>
          </a:custGeom>
          <a:noFill/>
          <a:ln w="12700" cap="flat" cmpd="sng">
            <a:solidFill>
              <a:srgbClr val="80808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p:txBody>
      </p:sp>
      <p:sp>
        <p:nvSpPr>
          <p:cNvPr id="23" name="Google Shape;23;p2"/>
          <p:cNvSpPr/>
          <p:nvPr/>
        </p:nvSpPr>
        <p:spPr>
          <a:xfrm>
            <a:off x="2455863" y="23279"/>
            <a:ext cx="40481" cy="34925"/>
          </a:xfrm>
          <a:custGeom>
            <a:avLst/>
            <a:gdLst/>
            <a:ahLst/>
            <a:cxnLst/>
            <a:rect l="l" t="t" r="r" b="b"/>
            <a:pathLst>
              <a:path w="19050" h="19050" extrusionOk="0">
                <a:moveTo>
                  <a:pt x="18859" y="0"/>
                </a:moveTo>
                <a:lnTo>
                  <a:pt x="0" y="0"/>
                </a:lnTo>
                <a:lnTo>
                  <a:pt x="0" y="18859"/>
                </a:lnTo>
              </a:path>
            </a:pathLst>
          </a:custGeom>
          <a:noFill/>
          <a:ln w="12700" cap="flat" cmpd="sng">
            <a:solidFill>
              <a:srgbClr val="80808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p:txBody>
      </p:sp>
      <p:sp>
        <p:nvSpPr>
          <p:cNvPr id="24" name="Google Shape;24;p2"/>
          <p:cNvSpPr/>
          <p:nvPr/>
        </p:nvSpPr>
        <p:spPr>
          <a:xfrm>
            <a:off x="2455863" y="4552235"/>
            <a:ext cx="40481" cy="34925"/>
          </a:xfrm>
          <a:custGeom>
            <a:avLst/>
            <a:gdLst/>
            <a:ahLst/>
            <a:cxnLst/>
            <a:rect l="l" t="t" r="r" b="b"/>
            <a:pathLst>
              <a:path w="19050" h="19050" extrusionOk="0">
                <a:moveTo>
                  <a:pt x="0" y="0"/>
                </a:moveTo>
                <a:lnTo>
                  <a:pt x="0" y="18859"/>
                </a:lnTo>
                <a:lnTo>
                  <a:pt x="18859" y="18859"/>
                </a:lnTo>
              </a:path>
            </a:pathLst>
          </a:custGeom>
          <a:noFill/>
          <a:ln w="12700" cap="flat" cmpd="sng">
            <a:solidFill>
              <a:srgbClr val="80808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p:txBody>
      </p:sp>
      <p:sp>
        <p:nvSpPr>
          <p:cNvPr id="25" name="Google Shape;25;p2"/>
          <p:cNvSpPr/>
          <p:nvPr/>
        </p:nvSpPr>
        <p:spPr>
          <a:xfrm>
            <a:off x="7705336" y="4552235"/>
            <a:ext cx="40481" cy="34925"/>
          </a:xfrm>
          <a:custGeom>
            <a:avLst/>
            <a:gdLst/>
            <a:ahLst/>
            <a:cxnLst/>
            <a:rect l="l" t="t" r="r" b="b"/>
            <a:pathLst>
              <a:path w="19050" h="19050" extrusionOk="0">
                <a:moveTo>
                  <a:pt x="0" y="18859"/>
                </a:moveTo>
                <a:lnTo>
                  <a:pt x="18859" y="18859"/>
                </a:lnTo>
                <a:lnTo>
                  <a:pt x="18859" y="0"/>
                </a:lnTo>
              </a:path>
            </a:pathLst>
          </a:custGeom>
          <a:noFill/>
          <a:ln w="12700" cap="flat" cmpd="sng">
            <a:solidFill>
              <a:srgbClr val="808080"/>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Calibri"/>
              <a:ea typeface="Calibri"/>
              <a:cs typeface="Calibri"/>
              <a:sym typeface="Calibri"/>
            </a:endParaRPr>
          </a:p>
        </p:txBody>
      </p:sp>
      <p:sp>
        <p:nvSpPr>
          <p:cNvPr id="26" name="Google Shape;26;p2"/>
          <p:cNvSpPr txBox="1">
            <a:spLocks noGrp="1"/>
          </p:cNvSpPr>
          <p:nvPr>
            <p:ph type="title"/>
          </p:nvPr>
        </p:nvSpPr>
        <p:spPr>
          <a:xfrm>
            <a:off x="388620" y="402338"/>
            <a:ext cx="6995160" cy="276999"/>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2"/>
          <p:cNvSpPr txBox="1">
            <a:spLocks noGrp="1"/>
          </p:cNvSpPr>
          <p:nvPr>
            <p:ph type="body" idx="1"/>
          </p:nvPr>
        </p:nvSpPr>
        <p:spPr>
          <a:xfrm>
            <a:off x="388620" y="2313433"/>
            <a:ext cx="6995160" cy="276999"/>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28" name="Google Shape;28;p2"/>
          <p:cNvSpPr txBox="1">
            <a:spLocks noGrp="1"/>
          </p:cNvSpPr>
          <p:nvPr>
            <p:ph type="ftr" idx="11"/>
          </p:nvPr>
        </p:nvSpPr>
        <p:spPr>
          <a:xfrm>
            <a:off x="2642616" y="9354314"/>
            <a:ext cx="2487168" cy="540148"/>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3509"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509"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3509"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3509"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3509"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3509"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3509"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3509"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3509" b="0" i="0" u="none" strike="noStrike" cap="none">
                <a:solidFill>
                  <a:schemeClr val="dk1"/>
                </a:solidFill>
                <a:latin typeface="Calibri"/>
                <a:ea typeface="Calibri"/>
                <a:cs typeface="Calibri"/>
                <a:sym typeface="Calibri"/>
              </a:defRPr>
            </a:lvl9pPr>
          </a:lstStyle>
          <a:p>
            <a:endParaRPr/>
          </a:p>
        </p:txBody>
      </p:sp>
      <p:sp>
        <p:nvSpPr>
          <p:cNvPr id="29" name="Google Shape;29;p2"/>
          <p:cNvSpPr txBox="1">
            <a:spLocks noGrp="1"/>
          </p:cNvSpPr>
          <p:nvPr>
            <p:ph type="dt" idx="10"/>
          </p:nvPr>
        </p:nvSpPr>
        <p:spPr>
          <a:xfrm>
            <a:off x="388620" y="9354314"/>
            <a:ext cx="1787652" cy="540148"/>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3509"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509"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3509"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3509"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3509"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3509"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3509"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3509"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3509" b="0" i="0" u="none" strike="noStrike" cap="none">
                <a:solidFill>
                  <a:schemeClr val="dk1"/>
                </a:solidFill>
                <a:latin typeface="Calibri"/>
                <a:ea typeface="Calibri"/>
                <a:cs typeface="Calibri"/>
                <a:sym typeface="Calibri"/>
              </a:defRPr>
            </a:lvl9pPr>
          </a:lstStyle>
          <a:p>
            <a:endParaRPr/>
          </a:p>
        </p:txBody>
      </p:sp>
      <p:sp>
        <p:nvSpPr>
          <p:cNvPr id="30" name="Google Shape;30;p2"/>
          <p:cNvSpPr txBox="1">
            <a:spLocks noGrp="1"/>
          </p:cNvSpPr>
          <p:nvPr>
            <p:ph type="sldNum" idx="12"/>
          </p:nvPr>
        </p:nvSpPr>
        <p:spPr>
          <a:xfrm>
            <a:off x="5596128" y="9354314"/>
            <a:ext cx="1787652" cy="540148"/>
          </a:xfrm>
          <a:prstGeom prst="rect">
            <a:avLst/>
          </a:prstGeom>
          <a:noFill/>
          <a:ln>
            <a:noFill/>
          </a:ln>
        </p:spPr>
        <p:txBody>
          <a:bodyPr spcFirstLastPara="1" wrap="square" lIns="0" tIns="0" rIns="0" bIns="0" anchor="t" anchorCtr="0">
            <a:spAutoFit/>
          </a:bodyPr>
          <a:lstStyle>
            <a:lvl1pPr marL="0" marR="0" lvl="0" indent="0" algn="r" rtl="0">
              <a:lnSpc>
                <a:spcPct val="100000"/>
              </a:lnSpc>
              <a:spcBef>
                <a:spcPts val="0"/>
              </a:spcBef>
              <a:spcAft>
                <a:spcPts val="0"/>
              </a:spcAft>
              <a:buClr>
                <a:srgbClr val="000000"/>
              </a:buClr>
              <a:buSzPts val="3509"/>
              <a:buFont typeface="Arial"/>
              <a:buNone/>
              <a:defRPr sz="3509"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3509"/>
              <a:buFont typeface="Arial"/>
              <a:buNone/>
              <a:defRPr sz="3509"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3509"/>
              <a:buFont typeface="Arial"/>
              <a:buNone/>
              <a:defRPr sz="3509"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3509"/>
              <a:buFont typeface="Arial"/>
              <a:buNone/>
              <a:defRPr sz="3509"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3509"/>
              <a:buFont typeface="Arial"/>
              <a:buNone/>
              <a:defRPr sz="3509"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3509"/>
              <a:buFont typeface="Arial"/>
              <a:buNone/>
              <a:defRPr sz="3509"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3509"/>
              <a:buFont typeface="Arial"/>
              <a:buNone/>
              <a:defRPr sz="3509"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3509"/>
              <a:buFont typeface="Arial"/>
              <a:buNone/>
              <a:defRPr sz="3509"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3509"/>
              <a:buFont typeface="Arial"/>
              <a:buNone/>
              <a:defRPr sz="350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g225e94fcb36_0_59"/>
          <p:cNvSpPr txBox="1"/>
          <p:nvPr/>
        </p:nvSpPr>
        <p:spPr>
          <a:xfrm>
            <a:off x="567810" y="723950"/>
            <a:ext cx="3803700" cy="1641900"/>
          </a:xfrm>
          <a:prstGeom prst="rect">
            <a:avLst/>
          </a:prstGeom>
          <a:noFill/>
          <a:ln>
            <a:noFill/>
          </a:ln>
        </p:spPr>
        <p:txBody>
          <a:bodyPr spcFirstLastPara="1" wrap="square" lIns="0" tIns="0" rIns="0" bIns="0" anchor="t" anchorCtr="0">
            <a:noAutofit/>
          </a:bodyPr>
          <a:lstStyle/>
          <a:p>
            <a:pPr marL="0" marR="0" lvl="0" indent="0" algn="l" rtl="0">
              <a:lnSpc>
                <a:spcPct val="95000"/>
              </a:lnSpc>
              <a:spcBef>
                <a:spcPts val="0"/>
              </a:spcBef>
              <a:spcAft>
                <a:spcPts val="0"/>
              </a:spcAft>
              <a:buClr>
                <a:schemeClr val="dk1"/>
              </a:buClr>
              <a:buSzPts val="1600"/>
              <a:buFont typeface="Arial"/>
              <a:buNone/>
            </a:pPr>
            <a:r>
              <a:rPr lang="en-US" sz="3500" b="1">
                <a:solidFill>
                  <a:schemeClr val="lt1"/>
                </a:solidFill>
                <a:latin typeface="Calibri"/>
                <a:ea typeface="Calibri"/>
                <a:cs typeface="Calibri"/>
                <a:sym typeface="Calibri"/>
              </a:rPr>
              <a:t>Make better benefits choices with ALEX.</a:t>
            </a:r>
            <a:endParaRPr sz="3500" b="1" i="0" u="none" strike="noStrike" cap="none">
              <a:solidFill>
                <a:schemeClr val="lt1"/>
              </a:solidFill>
              <a:latin typeface="Calibri"/>
              <a:ea typeface="Calibri"/>
              <a:cs typeface="Calibri"/>
              <a:sym typeface="Calibri"/>
            </a:endParaRPr>
          </a:p>
        </p:txBody>
      </p:sp>
      <p:sp>
        <p:nvSpPr>
          <p:cNvPr id="64" name="Google Shape;64;g225e94fcb36_0_59"/>
          <p:cNvSpPr txBox="1"/>
          <p:nvPr/>
        </p:nvSpPr>
        <p:spPr>
          <a:xfrm>
            <a:off x="567810" y="3724757"/>
            <a:ext cx="5118900" cy="3024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500" b="1">
                <a:solidFill>
                  <a:schemeClr val="dk1"/>
                </a:solidFill>
                <a:latin typeface="Calibri"/>
                <a:ea typeface="Calibri"/>
                <a:cs typeface="Calibri"/>
                <a:sym typeface="Calibri"/>
              </a:rPr>
              <a:t>Because you shouldn’t need a PhD to pick a health plan.</a:t>
            </a:r>
            <a:endParaRPr sz="1500" b="1" i="0" u="none" strike="noStrike" cap="none">
              <a:solidFill>
                <a:schemeClr val="dk1"/>
              </a:solidFill>
              <a:latin typeface="Calibri"/>
              <a:ea typeface="Calibri"/>
              <a:cs typeface="Calibri"/>
              <a:sym typeface="Calibri"/>
            </a:endParaRPr>
          </a:p>
        </p:txBody>
      </p:sp>
      <p:sp>
        <p:nvSpPr>
          <p:cNvPr id="65" name="Google Shape;65;g225e94fcb36_0_59"/>
          <p:cNvSpPr txBox="1"/>
          <p:nvPr/>
        </p:nvSpPr>
        <p:spPr>
          <a:xfrm>
            <a:off x="567810" y="4140817"/>
            <a:ext cx="4872300" cy="8016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ts val="0"/>
              </a:spcBef>
              <a:spcAft>
                <a:spcPts val="0"/>
              </a:spcAft>
              <a:buClr>
                <a:schemeClr val="dk1"/>
              </a:buClr>
              <a:buSzPts val="1100"/>
              <a:buFont typeface="Arial"/>
              <a:buNone/>
            </a:pPr>
            <a:r>
              <a:rPr lang="en-US" sz="1150">
                <a:solidFill>
                  <a:schemeClr val="dk1"/>
                </a:solidFill>
                <a:latin typeface="Calibri"/>
                <a:ea typeface="Calibri"/>
                <a:cs typeface="Calibri"/>
                <a:sym typeface="Calibri"/>
              </a:rPr>
              <a:t>ALEX is an interactive online experience designed to help you make confident choices about your benefits during enrollment. Just answer a few questions </a:t>
            </a:r>
            <a:br>
              <a:rPr lang="en-US" sz="1150">
                <a:solidFill>
                  <a:schemeClr val="dk1"/>
                </a:solidFill>
                <a:latin typeface="Calibri"/>
                <a:ea typeface="Calibri"/>
                <a:cs typeface="Calibri"/>
                <a:sym typeface="Calibri"/>
              </a:rPr>
            </a:br>
            <a:r>
              <a:rPr lang="en-US" sz="1150">
                <a:solidFill>
                  <a:schemeClr val="dk1"/>
                </a:solidFill>
                <a:latin typeface="Calibri"/>
                <a:ea typeface="Calibri"/>
                <a:cs typeface="Calibri"/>
                <a:sym typeface="Calibri"/>
              </a:rPr>
              <a:t>about your preferences and health care needs, and ALEX can narrow it down to only show you plan options that give you the best coverage for the lowest cost.</a:t>
            </a:r>
            <a:endParaRPr sz="1150" b="0" i="0" u="none" strike="noStrike" cap="none">
              <a:solidFill>
                <a:schemeClr val="dk1"/>
              </a:solidFill>
              <a:latin typeface="Calibri"/>
              <a:ea typeface="Calibri"/>
              <a:cs typeface="Calibri"/>
              <a:sym typeface="Calibri"/>
            </a:endParaRPr>
          </a:p>
        </p:txBody>
      </p:sp>
      <p:sp>
        <p:nvSpPr>
          <p:cNvPr id="66" name="Google Shape;66;g225e94fcb36_0_59"/>
          <p:cNvSpPr/>
          <p:nvPr/>
        </p:nvSpPr>
        <p:spPr>
          <a:xfrm>
            <a:off x="5334000" y="8705850"/>
            <a:ext cx="2012100" cy="993300"/>
          </a:xfrm>
          <a:prstGeom prst="rect">
            <a:avLst/>
          </a:prstGeom>
          <a:solidFill>
            <a:srgbClr val="D8D8D8">
              <a:alpha val="74510"/>
            </a:srgbClr>
          </a:solidFill>
          <a:ln>
            <a:noFill/>
          </a:ln>
        </p:spPr>
        <p:txBody>
          <a:bodyPr spcFirstLastPara="1" wrap="square" lIns="129500" tIns="64725" rIns="129500" bIns="647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YOUR LOGO HERE</a:t>
            </a:r>
            <a:endParaRPr sz="1200" b="0" i="0" u="none" strike="noStrike" cap="none">
              <a:solidFill>
                <a:schemeClr val="dk1"/>
              </a:solidFill>
              <a:latin typeface="Calibri"/>
              <a:ea typeface="Calibri"/>
              <a:cs typeface="Calibri"/>
              <a:sym typeface="Calibri"/>
            </a:endParaRPr>
          </a:p>
        </p:txBody>
      </p:sp>
      <p:sp>
        <p:nvSpPr>
          <p:cNvPr id="67" name="Google Shape;67;g225e94fcb36_0_59"/>
          <p:cNvSpPr/>
          <p:nvPr/>
        </p:nvSpPr>
        <p:spPr>
          <a:xfrm>
            <a:off x="4056321" y="8705850"/>
            <a:ext cx="1005300" cy="993300"/>
          </a:xfrm>
          <a:prstGeom prst="rect">
            <a:avLst/>
          </a:prstGeom>
          <a:solidFill>
            <a:srgbClr val="D8D8D8">
              <a:alpha val="74510"/>
            </a:srgbClr>
          </a:solidFill>
          <a:ln>
            <a:noFill/>
          </a:ln>
        </p:spPr>
        <p:txBody>
          <a:bodyPr spcFirstLastPara="1" wrap="square" lIns="129500" tIns="64725" rIns="129500" bIns="647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QR CODE HERE</a:t>
            </a:r>
            <a:endParaRPr sz="1200" b="0" i="0" u="none" strike="noStrike" cap="none">
              <a:solidFill>
                <a:schemeClr val="dk1"/>
              </a:solidFill>
              <a:latin typeface="Calibri"/>
              <a:ea typeface="Calibri"/>
              <a:cs typeface="Calibri"/>
              <a:sym typeface="Calibri"/>
            </a:endParaRPr>
          </a:p>
        </p:txBody>
      </p:sp>
      <p:sp>
        <p:nvSpPr>
          <p:cNvPr id="68" name="Google Shape;68;g225e94fcb36_0_59"/>
          <p:cNvSpPr txBox="1"/>
          <p:nvPr/>
        </p:nvSpPr>
        <p:spPr>
          <a:xfrm>
            <a:off x="567810" y="8338130"/>
            <a:ext cx="4782600" cy="220200"/>
          </a:xfrm>
          <a:prstGeom prst="rect">
            <a:avLst/>
          </a:prstGeom>
          <a:noFill/>
          <a:ln>
            <a:noFill/>
          </a:ln>
        </p:spPr>
        <p:txBody>
          <a:bodyPr spcFirstLastPara="1" wrap="square" lIns="0" tIns="0" rIns="0" bIns="0" anchor="t" anchorCtr="0">
            <a:noAutofit/>
          </a:bodyPr>
          <a:lstStyle/>
          <a:p>
            <a:pPr marL="0" marR="0" lvl="0" indent="0" algn="l" rtl="0">
              <a:lnSpc>
                <a:spcPct val="128571"/>
              </a:lnSpc>
              <a:spcBef>
                <a:spcPts val="0"/>
              </a:spcBef>
              <a:spcAft>
                <a:spcPts val="0"/>
              </a:spcAft>
              <a:buClr>
                <a:srgbClr val="000000"/>
              </a:buClr>
              <a:buSzPts val="1500"/>
              <a:buFont typeface="Arial"/>
              <a:buNone/>
            </a:pPr>
            <a:r>
              <a:rPr lang="en-US" sz="1200" b="1">
                <a:solidFill>
                  <a:schemeClr val="dk1"/>
                </a:solidFill>
                <a:latin typeface="Calibri"/>
                <a:ea typeface="Calibri"/>
                <a:cs typeface="Calibri"/>
                <a:sym typeface="Calibri"/>
              </a:rPr>
              <a:t>Try it now at </a:t>
            </a:r>
            <a:r>
              <a:rPr lang="en-US" sz="1200" b="1" i="0" u="none" strike="noStrike" cap="none">
                <a:solidFill>
                  <a:schemeClr val="dk1"/>
                </a:solidFill>
                <a:latin typeface="Calibri"/>
                <a:ea typeface="Calibri"/>
                <a:cs typeface="Calibri"/>
                <a:sym typeface="Calibri"/>
              </a:rPr>
              <a:t>&lt;sampleURL.com&gt;</a:t>
            </a:r>
            <a:endParaRPr sz="1200" b="0" i="0" u="none" strike="noStrike" cap="none">
              <a:solidFill>
                <a:schemeClr val="dk1"/>
              </a:solidFill>
              <a:latin typeface="Calibri"/>
              <a:ea typeface="Calibri"/>
              <a:cs typeface="Calibri"/>
              <a:sym typeface="Calibri"/>
            </a:endParaRPr>
          </a:p>
        </p:txBody>
      </p:sp>
      <p:grpSp>
        <p:nvGrpSpPr>
          <p:cNvPr id="69" name="Google Shape;69;g225e94fcb36_0_59"/>
          <p:cNvGrpSpPr/>
          <p:nvPr/>
        </p:nvGrpSpPr>
        <p:grpSpPr>
          <a:xfrm>
            <a:off x="567810" y="5306519"/>
            <a:ext cx="4782600" cy="749570"/>
            <a:chOff x="551375" y="5426213"/>
            <a:chExt cx="4782600" cy="749570"/>
          </a:xfrm>
        </p:grpSpPr>
        <p:sp>
          <p:nvSpPr>
            <p:cNvPr id="70" name="Google Shape;70;g225e94fcb36_0_59"/>
            <p:cNvSpPr txBox="1"/>
            <p:nvPr/>
          </p:nvSpPr>
          <p:spPr>
            <a:xfrm>
              <a:off x="551375" y="5426213"/>
              <a:ext cx="1890000" cy="1617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1050" b="1">
                  <a:solidFill>
                    <a:schemeClr val="dk1"/>
                  </a:solidFill>
                  <a:latin typeface="Proxima Nova"/>
                  <a:ea typeface="Proxima Nova"/>
                  <a:cs typeface="Proxima Nova"/>
                  <a:sym typeface="Proxima Nova"/>
                </a:rPr>
                <a:t>FAST &amp; FRIENDLY</a:t>
              </a:r>
              <a:endParaRPr sz="1050"/>
            </a:p>
          </p:txBody>
        </p:sp>
        <p:sp>
          <p:nvSpPr>
            <p:cNvPr id="71" name="Google Shape;71;g225e94fcb36_0_59"/>
            <p:cNvSpPr txBox="1"/>
            <p:nvPr/>
          </p:nvSpPr>
          <p:spPr>
            <a:xfrm>
              <a:off x="551375" y="5649882"/>
              <a:ext cx="4782600" cy="5259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000">
                  <a:solidFill>
                    <a:schemeClr val="dk1"/>
                  </a:solidFill>
                  <a:latin typeface="Proxima Nova"/>
                  <a:ea typeface="Proxima Nova"/>
                  <a:cs typeface="Proxima Nova"/>
                  <a:sym typeface="Proxima Nova"/>
                </a:rPr>
                <a:t>Using ALEX is sort of like chatting with a smart, funny friend (who happens to have memorized all of your employer’s plan documents). In less than 15 minutes, you’ll create a plan of action you can use to speed through enrollment. </a:t>
              </a:r>
              <a:endParaRPr sz="1100" b="0" i="0" u="none" strike="noStrike" cap="none">
                <a:solidFill>
                  <a:schemeClr val="dk1"/>
                </a:solidFill>
                <a:latin typeface="Calibri"/>
                <a:ea typeface="Calibri"/>
                <a:cs typeface="Calibri"/>
                <a:sym typeface="Calibri"/>
              </a:endParaRPr>
            </a:p>
          </p:txBody>
        </p:sp>
      </p:grpSp>
      <p:grpSp>
        <p:nvGrpSpPr>
          <p:cNvPr id="72" name="Google Shape;72;g225e94fcb36_0_59"/>
          <p:cNvGrpSpPr/>
          <p:nvPr/>
        </p:nvGrpSpPr>
        <p:grpSpPr>
          <a:xfrm>
            <a:off x="567810" y="6367332"/>
            <a:ext cx="4782600" cy="563868"/>
            <a:chOff x="567810" y="6511782"/>
            <a:chExt cx="4782600" cy="563868"/>
          </a:xfrm>
        </p:grpSpPr>
        <p:sp>
          <p:nvSpPr>
            <p:cNvPr id="73" name="Google Shape;73;g225e94fcb36_0_59"/>
            <p:cNvSpPr txBox="1"/>
            <p:nvPr/>
          </p:nvSpPr>
          <p:spPr>
            <a:xfrm>
              <a:off x="567810" y="6511782"/>
              <a:ext cx="1890000" cy="1617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1050" b="1">
                  <a:solidFill>
                    <a:schemeClr val="dk1"/>
                  </a:solidFill>
                  <a:latin typeface="Proxima Nova"/>
                  <a:ea typeface="Proxima Nova"/>
                  <a:cs typeface="Proxima Nova"/>
                  <a:sym typeface="Proxima Nova"/>
                </a:rPr>
                <a:t>TOTALLY CONFIDENTIAL</a:t>
              </a:r>
              <a:endParaRPr sz="1050" b="1">
                <a:solidFill>
                  <a:schemeClr val="dk1"/>
                </a:solidFill>
                <a:latin typeface="Proxima Nova"/>
                <a:ea typeface="Proxima Nova"/>
                <a:cs typeface="Proxima Nova"/>
                <a:sym typeface="Proxima Nova"/>
              </a:endParaRPr>
            </a:p>
          </p:txBody>
        </p:sp>
        <p:sp>
          <p:nvSpPr>
            <p:cNvPr id="74" name="Google Shape;74;g225e94fcb36_0_59"/>
            <p:cNvSpPr txBox="1"/>
            <p:nvPr/>
          </p:nvSpPr>
          <p:spPr>
            <a:xfrm>
              <a:off x="567810" y="6735450"/>
              <a:ext cx="4782600" cy="3402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000">
                  <a:solidFill>
                    <a:schemeClr val="dk1"/>
                  </a:solidFill>
                  <a:latin typeface="Proxima Nova"/>
                  <a:ea typeface="Proxima Nova"/>
                  <a:cs typeface="Proxima Nova"/>
                  <a:sym typeface="Proxima Nova"/>
                </a:rPr>
                <a:t>ALEX is available to chat any time, day or night, at work or at home. Your responses are totally private and won’t be shared with your employer, so you can explore freely.</a:t>
              </a:r>
              <a:endParaRPr sz="11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p:txBody>
        </p:sp>
      </p:grpSp>
      <p:grpSp>
        <p:nvGrpSpPr>
          <p:cNvPr id="75" name="Google Shape;75;g225e94fcb36_0_59"/>
          <p:cNvGrpSpPr/>
          <p:nvPr/>
        </p:nvGrpSpPr>
        <p:grpSpPr>
          <a:xfrm>
            <a:off x="567810" y="7242432"/>
            <a:ext cx="4782600" cy="749570"/>
            <a:chOff x="551375" y="5426213"/>
            <a:chExt cx="4782600" cy="749570"/>
          </a:xfrm>
        </p:grpSpPr>
        <p:sp>
          <p:nvSpPr>
            <p:cNvPr id="76" name="Google Shape;76;g225e94fcb36_0_59"/>
            <p:cNvSpPr txBox="1"/>
            <p:nvPr/>
          </p:nvSpPr>
          <p:spPr>
            <a:xfrm>
              <a:off x="551375" y="5426213"/>
              <a:ext cx="1890000" cy="1617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1050" b="1">
                  <a:solidFill>
                    <a:schemeClr val="dk1"/>
                  </a:solidFill>
                  <a:latin typeface="Proxima Nova"/>
                  <a:ea typeface="Proxima Nova"/>
                  <a:cs typeface="Proxima Nova"/>
                  <a:sym typeface="Proxima Nova"/>
                </a:rPr>
                <a:t>SMARTER THAN EVER</a:t>
              </a:r>
              <a:endParaRPr sz="1050" b="1">
                <a:solidFill>
                  <a:schemeClr val="dk1"/>
                </a:solidFill>
                <a:latin typeface="Proxima Nova"/>
                <a:ea typeface="Proxima Nova"/>
                <a:cs typeface="Proxima Nova"/>
                <a:sym typeface="Proxima Nova"/>
              </a:endParaRPr>
            </a:p>
          </p:txBody>
        </p:sp>
        <p:sp>
          <p:nvSpPr>
            <p:cNvPr id="77" name="Google Shape;77;g225e94fcb36_0_59"/>
            <p:cNvSpPr txBox="1"/>
            <p:nvPr/>
          </p:nvSpPr>
          <p:spPr>
            <a:xfrm>
              <a:off x="551375" y="5649882"/>
              <a:ext cx="4782600" cy="5259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000">
                  <a:solidFill>
                    <a:schemeClr val="dk1"/>
                  </a:solidFill>
                  <a:latin typeface="Proxima Nova"/>
                  <a:ea typeface="Proxima Nova"/>
                  <a:cs typeface="Proxima Nova"/>
                  <a:sym typeface="Proxima Nova"/>
                </a:rPr>
                <a:t>ALEX has a new decision-making engine under the hood that harnesses the power </a:t>
              </a:r>
              <a:br>
                <a:rPr lang="en-US" sz="1000">
                  <a:solidFill>
                    <a:schemeClr val="dk1"/>
                  </a:solidFill>
                  <a:latin typeface="Proxima Nova"/>
                  <a:ea typeface="Proxima Nova"/>
                  <a:cs typeface="Proxima Nova"/>
                  <a:sym typeface="Proxima Nova"/>
                </a:rPr>
              </a:br>
              <a:r>
                <a:rPr lang="en-US" sz="1000">
                  <a:solidFill>
                    <a:schemeClr val="dk1"/>
                  </a:solidFill>
                  <a:latin typeface="Proxima Nova"/>
                  <a:ea typeface="Proxima Nova"/>
                  <a:cs typeface="Proxima Nova"/>
                  <a:sym typeface="Proxima Nova"/>
                </a:rPr>
                <a:t>of AI to analyze your responses and make sure suggested plans fit your risk tolerance, financial situation, and have been proven to work for others like you.</a:t>
              </a:r>
              <a:endParaRPr sz="11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Proxima Nova"/>
                <a:ea typeface="Proxima Nova"/>
                <a:cs typeface="Proxima Nova"/>
                <a:sym typeface="Proxima Nova"/>
              </a:endParaRPr>
            </a:p>
          </p:txBody>
        </p:sp>
      </p:grpSp>
      <p:sp>
        <p:nvSpPr>
          <p:cNvPr id="78" name="Google Shape;78;g225e94fcb36_0_59"/>
          <p:cNvSpPr txBox="1"/>
          <p:nvPr/>
        </p:nvSpPr>
        <p:spPr>
          <a:xfrm>
            <a:off x="5806210" y="4443263"/>
            <a:ext cx="1048500" cy="531900"/>
          </a:xfrm>
          <a:prstGeom prst="rect">
            <a:avLst/>
          </a:prstGeom>
          <a:noFill/>
          <a:ln>
            <a:noFill/>
          </a:ln>
        </p:spPr>
        <p:txBody>
          <a:bodyPr spcFirstLastPara="1" wrap="square" lIns="18275" tIns="0" rIns="0" bIns="0" anchor="t" anchorCtr="0">
            <a:noAutofit/>
          </a:bodyPr>
          <a:lstStyle/>
          <a:p>
            <a:pPr marL="0" marR="0" lvl="0" indent="0" algn="l" rtl="0">
              <a:lnSpc>
                <a:spcPct val="110000"/>
              </a:lnSpc>
              <a:spcBef>
                <a:spcPts val="0"/>
              </a:spcBef>
              <a:spcAft>
                <a:spcPts val="0"/>
              </a:spcAft>
              <a:buNone/>
            </a:pPr>
            <a:r>
              <a:rPr lang="en-US" sz="900">
                <a:solidFill>
                  <a:srgbClr val="2F2F52"/>
                </a:solidFill>
                <a:latin typeface="Proxima Nova Semibold"/>
                <a:ea typeface="Proxima Nova Semibold"/>
                <a:cs typeface="Proxima Nova Semibold"/>
                <a:sym typeface="Proxima Nova Semibold"/>
              </a:rPr>
              <a:t>say that ALEX </a:t>
            </a:r>
            <a:br>
              <a:rPr lang="en-US" sz="900">
                <a:solidFill>
                  <a:srgbClr val="2F2F52"/>
                </a:solidFill>
                <a:latin typeface="Proxima Nova Semibold"/>
                <a:ea typeface="Proxima Nova Semibold"/>
                <a:cs typeface="Proxima Nova Semibold"/>
                <a:sym typeface="Proxima Nova Semibold"/>
              </a:rPr>
            </a:br>
            <a:r>
              <a:rPr lang="en-US" sz="900">
                <a:solidFill>
                  <a:srgbClr val="2F2F52"/>
                </a:solidFill>
                <a:latin typeface="Proxima Nova Semibold"/>
                <a:ea typeface="Proxima Nova Semibold"/>
                <a:cs typeface="Proxima Nova Semibold"/>
                <a:sym typeface="Proxima Nova Semibold"/>
              </a:rPr>
              <a:t>gave them a better understanding </a:t>
            </a:r>
            <a:br>
              <a:rPr lang="en-US" sz="900">
                <a:solidFill>
                  <a:srgbClr val="2F2F52"/>
                </a:solidFill>
                <a:latin typeface="Proxima Nova Semibold"/>
                <a:ea typeface="Proxima Nova Semibold"/>
                <a:cs typeface="Proxima Nova Semibold"/>
                <a:sym typeface="Proxima Nova Semibold"/>
              </a:rPr>
            </a:br>
            <a:r>
              <a:rPr lang="en-US" sz="900">
                <a:solidFill>
                  <a:srgbClr val="2F2F52"/>
                </a:solidFill>
                <a:latin typeface="Proxima Nova Semibold"/>
                <a:ea typeface="Proxima Nova Semibold"/>
                <a:cs typeface="Proxima Nova Semibold"/>
                <a:sym typeface="Proxima Nova Semibold"/>
              </a:rPr>
              <a:t>of their benefits</a:t>
            </a:r>
            <a:endParaRPr sz="900">
              <a:solidFill>
                <a:srgbClr val="2F2F52"/>
              </a:solidFill>
              <a:latin typeface="Proxima Nova Semibold"/>
              <a:ea typeface="Proxima Nova Semibold"/>
              <a:cs typeface="Proxima Nova Semibold"/>
              <a:sym typeface="Proxima Nova Semibold"/>
            </a:endParaRPr>
          </a:p>
        </p:txBody>
      </p:sp>
      <p:sp>
        <p:nvSpPr>
          <p:cNvPr id="79" name="Google Shape;79;g225e94fcb36_0_59"/>
          <p:cNvSpPr txBox="1"/>
          <p:nvPr/>
        </p:nvSpPr>
        <p:spPr>
          <a:xfrm>
            <a:off x="5806210" y="3724773"/>
            <a:ext cx="1048500" cy="7185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None/>
            </a:pPr>
            <a:r>
              <a:rPr lang="en-US" sz="3800" b="1">
                <a:solidFill>
                  <a:srgbClr val="0B82B5"/>
                </a:solidFill>
                <a:latin typeface="Proxima Nova"/>
                <a:ea typeface="Proxima Nova"/>
                <a:cs typeface="Proxima Nova"/>
                <a:sym typeface="Proxima Nova"/>
              </a:rPr>
              <a:t>86%</a:t>
            </a:r>
            <a:r>
              <a:rPr lang="en-US" sz="1000" b="1">
                <a:solidFill>
                  <a:srgbClr val="0B82B5"/>
                </a:solidFill>
                <a:latin typeface="Proxima Nova"/>
                <a:ea typeface="Proxima Nova"/>
                <a:cs typeface="Proxima Nova"/>
                <a:sym typeface="Proxima Nova"/>
              </a:rPr>
              <a:t> </a:t>
            </a:r>
            <a:r>
              <a:rPr lang="en-US" sz="950" b="1">
                <a:solidFill>
                  <a:srgbClr val="0B82B5"/>
                </a:solidFill>
                <a:latin typeface="Proxima Nova"/>
                <a:ea typeface="Proxima Nova"/>
                <a:cs typeface="Proxima Nova"/>
                <a:sym typeface="Proxima Nova"/>
              </a:rPr>
              <a:t>OF EMPLOYEES</a:t>
            </a:r>
            <a:endParaRPr sz="950" b="1">
              <a:solidFill>
                <a:srgbClr val="0B82B5"/>
              </a:solidFill>
              <a:latin typeface="Proxima Nova"/>
              <a:ea typeface="Proxima Nova"/>
              <a:cs typeface="Proxima Nova"/>
              <a:sym typeface="Proxima Nova"/>
            </a:endParaRPr>
          </a:p>
        </p:txBody>
      </p:sp>
      <p:sp>
        <p:nvSpPr>
          <p:cNvPr id="80" name="Google Shape;80;g225e94fcb36_0_59"/>
          <p:cNvSpPr txBox="1"/>
          <p:nvPr/>
        </p:nvSpPr>
        <p:spPr>
          <a:xfrm>
            <a:off x="5806210" y="6352261"/>
            <a:ext cx="1262400" cy="340200"/>
          </a:xfrm>
          <a:prstGeom prst="rect">
            <a:avLst/>
          </a:prstGeom>
          <a:noFill/>
          <a:ln>
            <a:noFill/>
          </a:ln>
        </p:spPr>
        <p:txBody>
          <a:bodyPr spcFirstLastPara="1" wrap="square" lIns="18275" tIns="0" rIns="0" bIns="0" anchor="t" anchorCtr="0">
            <a:noAutofit/>
          </a:bodyPr>
          <a:lstStyle/>
          <a:p>
            <a:pPr marL="0" marR="0" lvl="0" indent="0" algn="l" rtl="0">
              <a:lnSpc>
                <a:spcPct val="110000"/>
              </a:lnSpc>
              <a:spcBef>
                <a:spcPts val="0"/>
              </a:spcBef>
              <a:spcAft>
                <a:spcPts val="0"/>
              </a:spcAft>
              <a:buNone/>
            </a:pPr>
            <a:r>
              <a:rPr lang="en-US" sz="900">
                <a:solidFill>
                  <a:srgbClr val="2F2F52"/>
                </a:solidFill>
                <a:latin typeface="Proxima Nova Semibold"/>
                <a:ea typeface="Proxima Nova Semibold"/>
                <a:cs typeface="Proxima Nova Semibold"/>
                <a:sym typeface="Proxima Nova Semibold"/>
              </a:rPr>
              <a:t>more in their HSAs than the national average</a:t>
            </a:r>
            <a:endParaRPr sz="900">
              <a:solidFill>
                <a:srgbClr val="2F2F52"/>
              </a:solidFill>
              <a:latin typeface="Proxima Nova Semibold"/>
              <a:ea typeface="Proxima Nova Semibold"/>
              <a:cs typeface="Proxima Nova Semibold"/>
              <a:sym typeface="Proxima Nova Semibold"/>
            </a:endParaRPr>
          </a:p>
        </p:txBody>
      </p:sp>
      <p:sp>
        <p:nvSpPr>
          <p:cNvPr id="81" name="Google Shape;81;g225e94fcb36_0_59"/>
          <p:cNvSpPr txBox="1"/>
          <p:nvPr/>
        </p:nvSpPr>
        <p:spPr>
          <a:xfrm>
            <a:off x="5806210" y="5448967"/>
            <a:ext cx="1262400" cy="449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None/>
            </a:pPr>
            <a:r>
              <a:rPr lang="en-US" sz="950" b="1">
                <a:solidFill>
                  <a:srgbClr val="0B82B5"/>
                </a:solidFill>
                <a:latin typeface="Proxima Nova"/>
                <a:ea typeface="Proxima Nova"/>
                <a:cs typeface="Proxima Nova"/>
                <a:sym typeface="Proxima Nova"/>
              </a:rPr>
              <a:t>EMPLOYEES WHO </a:t>
            </a:r>
            <a:br>
              <a:rPr lang="en-US" sz="950" b="1">
                <a:solidFill>
                  <a:srgbClr val="0B82B5"/>
                </a:solidFill>
                <a:latin typeface="Proxima Nova"/>
                <a:ea typeface="Proxima Nova"/>
                <a:cs typeface="Proxima Nova"/>
                <a:sym typeface="Proxima Nova"/>
              </a:rPr>
            </a:br>
            <a:r>
              <a:rPr lang="en-US" sz="950" b="1">
                <a:solidFill>
                  <a:srgbClr val="0B82B5"/>
                </a:solidFill>
                <a:latin typeface="Proxima Nova"/>
                <a:ea typeface="Proxima Nova"/>
                <a:cs typeface="Proxima Nova"/>
                <a:sym typeface="Proxima Nova"/>
              </a:rPr>
              <a:t>TALK TO ALEX SAVE</a:t>
            </a:r>
            <a:endParaRPr sz="950" b="1">
              <a:solidFill>
                <a:srgbClr val="0B82B5"/>
              </a:solidFill>
              <a:latin typeface="Proxima Nova"/>
              <a:ea typeface="Proxima Nova"/>
              <a:cs typeface="Proxima Nova"/>
              <a:sym typeface="Proxima Nova"/>
            </a:endParaRPr>
          </a:p>
        </p:txBody>
      </p:sp>
      <p:sp>
        <p:nvSpPr>
          <p:cNvPr id="82" name="Google Shape;82;g225e94fcb36_0_59"/>
          <p:cNvSpPr txBox="1"/>
          <p:nvPr/>
        </p:nvSpPr>
        <p:spPr>
          <a:xfrm>
            <a:off x="5806210" y="5898656"/>
            <a:ext cx="1048500" cy="3402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None/>
            </a:pPr>
            <a:r>
              <a:rPr lang="en-US" sz="3800" b="1" dirty="0">
                <a:solidFill>
                  <a:srgbClr val="0B82B5"/>
                </a:solidFill>
                <a:latin typeface="Proxima Nova"/>
                <a:ea typeface="Proxima Nova"/>
                <a:cs typeface="Proxima Nova"/>
                <a:sym typeface="Proxima Nova"/>
              </a:rPr>
              <a:t>18%</a:t>
            </a:r>
            <a:endParaRPr sz="1000" b="1" dirty="0">
              <a:solidFill>
                <a:srgbClr val="0B82B5"/>
              </a:solidFill>
              <a:latin typeface="Proxima Nova"/>
              <a:ea typeface="Proxima Nova"/>
              <a:cs typeface="Proxima Nova"/>
              <a:sym typeface="Proxima Nova"/>
            </a:endParaRPr>
          </a:p>
        </p:txBody>
      </p:sp>
      <p:sp>
        <p:nvSpPr>
          <p:cNvPr id="83" name="Google Shape;83;g225e94fcb36_0_59"/>
          <p:cNvSpPr txBox="1"/>
          <p:nvPr/>
        </p:nvSpPr>
        <p:spPr>
          <a:xfrm>
            <a:off x="5806199" y="7359952"/>
            <a:ext cx="1387500" cy="340200"/>
          </a:xfrm>
          <a:prstGeom prst="rect">
            <a:avLst/>
          </a:prstGeom>
          <a:noFill/>
          <a:ln>
            <a:noFill/>
          </a:ln>
        </p:spPr>
        <p:txBody>
          <a:bodyPr spcFirstLastPara="1" wrap="square" lIns="18275" tIns="0" rIns="0" bIns="0" anchor="t" anchorCtr="0">
            <a:noAutofit/>
          </a:bodyPr>
          <a:lstStyle/>
          <a:p>
            <a:pPr marL="0" marR="0" lvl="0" indent="0" algn="l" rtl="0">
              <a:lnSpc>
                <a:spcPct val="110000"/>
              </a:lnSpc>
              <a:spcBef>
                <a:spcPts val="0"/>
              </a:spcBef>
              <a:spcAft>
                <a:spcPts val="0"/>
              </a:spcAft>
              <a:buNone/>
            </a:pPr>
            <a:r>
              <a:rPr lang="en-US" sz="900">
                <a:solidFill>
                  <a:srgbClr val="2F2F52"/>
                </a:solidFill>
                <a:latin typeface="Proxima Nova Semibold"/>
                <a:ea typeface="Proxima Nova Semibold"/>
                <a:cs typeface="Proxima Nova Semibold"/>
                <a:sym typeface="Proxima Nova Semibold"/>
              </a:rPr>
              <a:t>more in their 401(k)s than the national average</a:t>
            </a:r>
            <a:endParaRPr sz="900">
              <a:solidFill>
                <a:srgbClr val="2F2F52"/>
              </a:solidFill>
              <a:latin typeface="Proxima Nova Semibold"/>
              <a:ea typeface="Proxima Nova Semibold"/>
              <a:cs typeface="Proxima Nova Semibold"/>
              <a:sym typeface="Proxima Nova Semibold"/>
            </a:endParaRPr>
          </a:p>
        </p:txBody>
      </p:sp>
      <p:sp>
        <p:nvSpPr>
          <p:cNvPr id="84" name="Google Shape;84;g225e94fcb36_0_59"/>
          <p:cNvSpPr txBox="1"/>
          <p:nvPr/>
        </p:nvSpPr>
        <p:spPr>
          <a:xfrm>
            <a:off x="5806210" y="6906364"/>
            <a:ext cx="1048500" cy="3402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None/>
            </a:pPr>
            <a:r>
              <a:rPr lang="en-US" sz="3800" b="1" dirty="0">
                <a:solidFill>
                  <a:srgbClr val="0B82B5"/>
                </a:solidFill>
                <a:latin typeface="Proxima Nova"/>
                <a:ea typeface="Proxima Nova"/>
                <a:cs typeface="Proxima Nova"/>
                <a:sym typeface="Proxima Nova"/>
              </a:rPr>
              <a:t>31%</a:t>
            </a:r>
            <a:endParaRPr sz="1000" b="1" dirty="0">
              <a:solidFill>
                <a:srgbClr val="0B82B5"/>
              </a:solidFill>
              <a:latin typeface="Proxima Nova"/>
              <a:ea typeface="Proxima Nova"/>
              <a:cs typeface="Proxima Nova"/>
              <a:sym typeface="Proxima Nova"/>
            </a:endParaRPr>
          </a:p>
        </p:txBody>
      </p:sp>
      <p:pic>
        <p:nvPicPr>
          <p:cNvPr id="85" name="Google Shape;85;g225e94fcb36_0_59" descr="A picture containing text, clock, sign&#10;&#10;Description automatically generated"/>
          <p:cNvPicPr preferRelativeResize="0"/>
          <p:nvPr/>
        </p:nvPicPr>
        <p:blipFill rotWithShape="1">
          <a:blip r:embed="rId3">
            <a:alphaModFix/>
          </a:blip>
          <a:srcRect/>
          <a:stretch/>
        </p:blipFill>
        <p:spPr>
          <a:xfrm>
            <a:off x="551375" y="8980650"/>
            <a:ext cx="1644489" cy="7185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273</Words>
  <Application>Microsoft Macintosh PowerPoint</Application>
  <PresentationFormat>Custom</PresentationFormat>
  <Paragraphs>19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Proxima Nova</vt:lpstr>
      <vt:lpstr>Calibri</vt:lpstr>
      <vt:lpstr>Proxima Nova Semibold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Blaze Pullman</cp:lastModifiedBy>
  <cp:revision>1</cp:revision>
  <dcterms:created xsi:type="dcterms:W3CDTF">2019-09-26T16:53:50Z</dcterms:created>
  <dcterms:modified xsi:type="dcterms:W3CDTF">2023-10-30T14:33:54Z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2019-09-26T00:00:00Z</vt:filetime>
  </property>
  <property fmtid="{D5CDD505-2E9C-101B-9397-08002B2CF9AE}" pid="3" name="Creator">
    <vt:lpwstr>Adobe InDesign 14.0 (Macintosh)</vt:lpwstr>
  </property>
  <property fmtid="{D5CDD505-2E9C-101B-9397-08002B2CF9AE}" pid="4" name="LastSaved">
    <vt:filetime>2019-09-26T00:00:00Z</vt:filetime>
  </property>
</Properties>
</file>