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3657600" cy="54864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280">
          <p15:clr>
            <a:srgbClr val="A4A3A4"/>
          </p15:clr>
        </p15:guide>
        <p15:guide id="2" pos="4590">
          <p15:clr>
            <a:srgbClr val="A4A3A4"/>
          </p15:clr>
        </p15:guide>
        <p15:guide id="3" pos="272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UG9BZXsEkb1ueUG3bcPg6a61i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80" orient="horz"/>
        <p:guide pos="4590"/>
        <p:guide pos="272"/>
        <p:guide pos="1056" orient="horz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ProximaNova-boldItalic.fntdata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2071688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obj">
  <p:cSld name="OBJECT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0" y="0"/>
            <a:ext cx="7772400" cy="3862200"/>
          </a:xfrm>
          <a:prstGeom prst="rect">
            <a:avLst/>
          </a:prstGeom>
          <a:gradFill>
            <a:gsLst>
              <a:gs pos="0">
                <a:srgbClr val="048468"/>
              </a:gs>
              <a:gs pos="79000">
                <a:srgbClr val="023E31"/>
              </a:gs>
              <a:gs pos="100000">
                <a:srgbClr val="023E31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Arial"/>
              <a:buNone/>
            </a:pPr>
            <a:r>
              <a:t/>
            </a:r>
            <a:endParaRPr b="0" i="0" sz="2550" u="none" cap="none" strike="noStrike">
              <a:solidFill>
                <a:srgbClr val="02344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411419">
            <a:off x="6557073" y="302964"/>
            <a:ext cx="1027136" cy="880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3"/>
          <p:cNvPicPr preferRelativeResize="0"/>
          <p:nvPr/>
        </p:nvPicPr>
        <p:blipFill>
          <a:blip r:embed="rId3">
            <a:alphaModFix amt="94000"/>
          </a:blip>
          <a:stretch>
            <a:fillRect/>
          </a:stretch>
        </p:blipFill>
        <p:spPr>
          <a:xfrm rot="-980923">
            <a:off x="3373709" y="2309651"/>
            <a:ext cx="1297260" cy="1112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3"/>
          <p:cNvPicPr preferRelativeResize="0"/>
          <p:nvPr/>
        </p:nvPicPr>
        <p:blipFill rotWithShape="1">
          <a:blip r:embed="rId4">
            <a:alphaModFix/>
          </a:blip>
          <a:srcRect b="21054" l="0" r="0" t="0"/>
          <a:stretch/>
        </p:blipFill>
        <p:spPr>
          <a:xfrm>
            <a:off x="4197850" y="507151"/>
            <a:ext cx="3079351" cy="335505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"/>
          <p:cNvSpPr/>
          <p:nvPr/>
        </p:nvSpPr>
        <p:spPr>
          <a:xfrm>
            <a:off x="4527925" y="3323578"/>
            <a:ext cx="2419200" cy="429900"/>
          </a:xfrm>
          <a:prstGeom prst="rect">
            <a:avLst/>
          </a:prstGeom>
          <a:gradFill>
            <a:gsLst>
              <a:gs pos="0">
                <a:srgbClr val="FFFFFF">
                  <a:alpha val="74510"/>
                </a:srgbClr>
              </a:gs>
              <a:gs pos="100000">
                <a:srgbClr val="F3F3F3">
                  <a:alpha val="7451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5400000">
            <a:off x="3352338" y="175088"/>
            <a:ext cx="1067725" cy="7773900"/>
          </a:xfrm>
          <a:prstGeom prst="flowChartInputOutpu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3"/>
          <p:cNvPicPr preferRelativeResize="0"/>
          <p:nvPr/>
        </p:nvPicPr>
        <p:blipFill>
          <a:blip r:embed="rId5">
            <a:alphaModFix amt="83000"/>
          </a:blip>
          <a:stretch>
            <a:fillRect/>
          </a:stretch>
        </p:blipFill>
        <p:spPr>
          <a:xfrm rot="406348">
            <a:off x="7137417" y="1776157"/>
            <a:ext cx="443498" cy="380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>
            <p:ph type="ctrTitle"/>
          </p:nvPr>
        </p:nvSpPr>
        <p:spPr>
          <a:xfrm>
            <a:off x="582930" y="3118106"/>
            <a:ext cx="66065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" type="subTitle"/>
          </p:nvPr>
        </p:nvSpPr>
        <p:spPr>
          <a:xfrm>
            <a:off x="1165860" y="5632706"/>
            <a:ext cx="54406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758906" y="81341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537866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81320" y="11641"/>
            <a:ext cx="954009" cy="0"/>
          </a:xfrm>
          <a:custGeom>
            <a:rect b="b" l="l" r="r" t="t"/>
            <a:pathLst>
              <a:path extrusionOk="0" h="120000"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598444" y="116172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0"/>
                </a:moveTo>
                <a:lnTo>
                  <a:pt x="0" y="537866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6722779" y="10046759"/>
            <a:ext cx="954009" cy="0"/>
          </a:xfrm>
          <a:custGeom>
            <a:rect b="b" l="l" r="r" t="t"/>
            <a:pathLst>
              <a:path extrusionOk="0" h="120000"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7717453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98445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6598445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7717453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7745413" y="92423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239491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2536000" y="23284"/>
            <a:ext cx="5089843" cy="0"/>
          </a:xfrm>
          <a:custGeom>
            <a:rect b="b" l="l" r="r" t="t"/>
            <a:pathLst>
              <a:path extrusionOk="0" h="120000"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455863" y="127002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0"/>
                </a:moveTo>
                <a:lnTo>
                  <a:pt x="0" y="239491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2576074" y="4586816"/>
            <a:ext cx="5089843" cy="0"/>
          </a:xfrm>
          <a:custGeom>
            <a:rect b="b" l="l" r="r" t="t"/>
            <a:pathLst>
              <a:path extrusionOk="0" h="120000"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705336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455863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2455863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7705336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/>
        </p:nvSpPr>
        <p:spPr>
          <a:xfrm>
            <a:off x="551375" y="1491588"/>
            <a:ext cx="3803700" cy="12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ALEX Medicare can help.</a:t>
            </a:r>
            <a:endParaRPr b="1" i="0" sz="4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551375" y="4288275"/>
            <a:ext cx="66435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800">
                <a:solidFill>
                  <a:srgbClr val="048468"/>
                </a:solidFill>
                <a:latin typeface="Calibri"/>
                <a:ea typeface="Calibri"/>
                <a:cs typeface="Calibri"/>
                <a:sym typeface="Calibri"/>
              </a:rPr>
              <a:t>You and your loved ones have access to a personalized, </a:t>
            </a:r>
            <a:br>
              <a:rPr b="1" lang="en-US" sz="1800">
                <a:solidFill>
                  <a:srgbClr val="04846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800">
                <a:solidFill>
                  <a:srgbClr val="048468"/>
                </a:solidFill>
                <a:latin typeface="Calibri"/>
                <a:ea typeface="Calibri"/>
                <a:cs typeface="Calibri"/>
                <a:sym typeface="Calibri"/>
              </a:rPr>
              <a:t>interactive experience that makes Medicare easier to understand.</a:t>
            </a:r>
            <a:endParaRPr b="1" i="0" sz="1800" u="none" cap="none" strike="noStrike">
              <a:solidFill>
                <a:srgbClr val="022C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551375" y="5299263"/>
            <a:ext cx="64626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the link below with anyone who needs it. ALEX will ask them a few questions, then serve up unbiased, comprehensive Medicare education, including what they’re eligible for, how much it’ll cost, and when to enroll.</a:t>
            </a:r>
            <a:endParaRPr b="1" i="0" sz="1600" u="none" cap="none" strike="noStrike">
              <a:solidFill>
                <a:srgbClr val="022C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551375" y="9560546"/>
            <a:ext cx="5453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1000" u="none" cap="none" strike="noStrike">
                <a:solidFill>
                  <a:srgbClr val="999999"/>
                </a:solidFill>
                <a:latin typeface="Proxima Nova"/>
                <a:ea typeface="Proxima Nova"/>
                <a:cs typeface="Proxima Nova"/>
                <a:sym typeface="Proxima Nova"/>
              </a:rPr>
              <a:t>ALEX Medicare, a non-government site powered by Jellyvision.</a:t>
            </a:r>
            <a:endParaRPr b="0" i="1" sz="13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5334000" y="8705850"/>
            <a:ext cx="2012100" cy="993300"/>
          </a:xfrm>
          <a:prstGeom prst="rect">
            <a:avLst/>
          </a:prstGeom>
          <a:solidFill>
            <a:srgbClr val="D8D8D8">
              <a:alpha val="74509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ock, sign&#10;&#10;Description automatically generated" id="72" name="Google Shape;7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375" y="8134900"/>
            <a:ext cx="2273440" cy="993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/>
          <p:nvPr/>
        </p:nvSpPr>
        <p:spPr>
          <a:xfrm>
            <a:off x="6064514" y="7086600"/>
            <a:ext cx="1281600" cy="1266300"/>
          </a:xfrm>
          <a:prstGeom prst="rect">
            <a:avLst/>
          </a:prstGeom>
          <a:solidFill>
            <a:srgbClr val="D8D8D8">
              <a:alpha val="74509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551375" y="6606788"/>
            <a:ext cx="47826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started now at &lt;sampleURL.com&gt;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551375" y="856650"/>
            <a:ext cx="38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GOT LOVED ONES TRYING </a:t>
            </a:r>
            <a:b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UNDERSTAND MEDICARE?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2019-09-26T16:53:50Z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