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3657600" cy="548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roxima Nova" panose="0200050603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80">
          <p15:clr>
            <a:srgbClr val="A4A3A4"/>
          </p15:clr>
        </p15:guide>
        <p15:guide id="2" pos="4590">
          <p15:clr>
            <a:srgbClr val="A4A3A4"/>
          </p15:clr>
        </p15:guide>
        <p15:guide id="3" pos="27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2QXsRqCr0b16D1jWgxqempBAcv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27B279-3E74-2832-E99A-3953611D2989}" name="Elena Garcia" initials="EG" userId="S::elenagarcia@jellyvision.com::c54b0242-e9a8-48d8-a5cc-604cad098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8"/>
    <p:restoredTop sz="94558"/>
  </p:normalViewPr>
  <p:slideViewPr>
    <p:cSldViewPr snapToGrid="0">
      <p:cViewPr varScale="1">
        <p:scale>
          <a:sx n="82" d="100"/>
          <a:sy n="82" d="100"/>
        </p:scale>
        <p:origin x="2664" y="192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071688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1"/>
            <a:ext cx="7772400" cy="3862200"/>
          </a:xfrm>
          <a:prstGeom prst="rect">
            <a:avLst/>
          </a:prstGeom>
          <a:gradFill>
            <a:gsLst>
              <a:gs pos="0">
                <a:srgbClr val="882F7D"/>
              </a:gs>
              <a:gs pos="40000">
                <a:srgbClr val="882F7D"/>
              </a:gs>
              <a:gs pos="100000">
                <a:srgbClr val="501D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0"/>
            <a:ext cx="7772400" cy="3862200"/>
          </a:xfrm>
          <a:prstGeom prst="rect">
            <a:avLst/>
          </a:prstGeom>
          <a:gradFill>
            <a:gsLst>
              <a:gs pos="0">
                <a:srgbClr val="053245"/>
              </a:gs>
              <a:gs pos="46000">
                <a:srgbClr val="053245"/>
              </a:gs>
              <a:gs pos="100000">
                <a:srgbClr val="106D95"/>
              </a:gs>
            </a:gsLst>
            <a:lin ang="10801400" scaled="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endParaRPr sz="2550" b="0" i="0" u="none" strike="noStrike" cap="none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rot="5400000">
            <a:off x="3352338" y="175088"/>
            <a:ext cx="1067725" cy="777390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3701" y="-197873"/>
            <a:ext cx="4636006" cy="463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537866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448589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0"/>
                </a:moveTo>
                <a:lnTo>
                  <a:pt x="0" y="537866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0" y="0"/>
                </a:moveTo>
                <a:lnTo>
                  <a:pt x="44858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239491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239491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0"/>
                </a:moveTo>
                <a:lnTo>
                  <a:pt x="0" y="239491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0" y="0"/>
                </a:moveTo>
                <a:lnTo>
                  <a:pt x="2394915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551375" y="3805705"/>
            <a:ext cx="5381700" cy="1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Chat,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chatbot de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beneficios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impulsado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ALEX,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disponible las 24 horas del día,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7 días de la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semana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brindarle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respuestas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instantáneas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urgentes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beneficios</a:t>
            </a: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500" b="1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5334000" y="8705850"/>
            <a:ext cx="2012100" cy="993300"/>
          </a:xfrm>
          <a:prstGeom prst="rect">
            <a:avLst/>
          </a:prstGeom>
          <a:solidFill>
            <a:srgbClr val="D8D8D8">
              <a:alpha val="73725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TU LOGOTIPO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6" name="Google Shape;66;p1" descr="A picture containing text, clock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75" y="8779075"/>
            <a:ext cx="2105850" cy="9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6064514" y="7086600"/>
            <a:ext cx="1281600" cy="1266300"/>
          </a:xfrm>
          <a:prstGeom prst="rect">
            <a:avLst/>
          </a:prstGeom>
          <a:solidFill>
            <a:srgbClr val="D8D8D8">
              <a:alpha val="73725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CÓDIGO QR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551375" y="5202382"/>
            <a:ext cx="2105850" cy="18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 CHAT ES EXCELENTE PARA: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51375" y="5523752"/>
            <a:ext cx="2259000" cy="156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1752" marR="0" lvl="0" indent="-2376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n-US" sz="11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sz="11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sz="11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plan</a:t>
            </a:r>
          </a:p>
          <a:p>
            <a:pPr marL="301752" marR="0" lvl="0" indent="-2376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n-US" sz="11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Rastrear</a:t>
            </a:r>
            <a:r>
              <a:rPr lang="en-US" sz="11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Enclaces</a:t>
            </a:r>
            <a:r>
              <a:rPr lang="en-US" sz="11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5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cuentas</a:t>
            </a:r>
            <a:endParaRPr lang="en-US" sz="11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1752" marR="0" lvl="0" indent="-2376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Decodificar </a:t>
            </a:r>
            <a:r>
              <a:rPr lang="es-ES" sz="1150" b="1">
                <a:latin typeface="Calibri" panose="020F0502020204030204" pitchFamily="34" charset="0"/>
                <a:cs typeface="Calibri" panose="020F0502020204030204" pitchFamily="34" charset="0"/>
              </a:rPr>
              <a:t>el vocabulario </a:t>
            </a: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de los beneficios</a:t>
            </a:r>
          </a:p>
          <a:p>
            <a:pPr marL="301752" marR="0" lvl="0" indent="-23761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Preguntas rápidas fuera del horario laboral (incluso cuando el resto de su equipo de beneficios está durmiendo)</a:t>
            </a:r>
            <a:endParaRPr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551375" y="7636438"/>
            <a:ext cx="4782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Pruébelo ahora en &lt;</a:t>
            </a:r>
            <a:r>
              <a:rPr lang="es-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sampleURL.com</a:t>
            </a: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sz="13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420748" y="1797092"/>
            <a:ext cx="3803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Pregúntale al chat primero.</a:t>
            </a:r>
            <a:endParaRPr sz="2100" b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20748" y="1278100"/>
            <a:ext cx="38037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 DE BENEFICIOS?</a:t>
            </a:r>
            <a:endParaRPr lang="en-US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3098875" y="5202382"/>
            <a:ext cx="2235100" cy="18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¿No </a:t>
            </a:r>
            <a:r>
              <a:rPr lang="en-US" sz="105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estás</a:t>
            </a: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segura</a:t>
            </a: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 </a:t>
            </a:r>
            <a:r>
              <a:rPr lang="en-US" sz="105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qué</a:t>
            </a: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preguntar</a:t>
            </a:r>
            <a:r>
              <a:rPr lang="en-US" sz="105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3098875" y="5523752"/>
            <a:ext cx="3080700" cy="211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Comience con una de estas preguntas comunes:</a:t>
            </a:r>
            <a:endParaRPr lang="en-US"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4320" lvl="0" indent="-20383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¿Cuál es mi deducible?</a:t>
            </a:r>
            <a:r>
              <a:rPr lang="en-US" sz="115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Como </a:t>
            </a:r>
            <a:r>
              <a:rPr lang="en-US" sz="115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</a:t>
            </a:r>
            <a:r>
              <a:rPr lang="en-US" sz="115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15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cubierta</a:t>
            </a:r>
            <a:r>
              <a:rPr lang="en-US" sz="115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la </a:t>
            </a:r>
            <a:r>
              <a:rPr lang="en-US" sz="1150" b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salud</a:t>
            </a:r>
            <a:r>
              <a:rPr lang="en-US" sz="115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mental?</a:t>
            </a:r>
            <a:endParaRPr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4320" lvl="0" indent="-20383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¿Cómo encuentro un médico dentro de la red?</a:t>
            </a:r>
            <a:endParaRPr lang="en-US"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4320" lvl="0" indent="-20383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¿Cómo me comunico con RRHH?</a:t>
            </a:r>
            <a:endParaRPr lang="en-US"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4320" lvl="0" indent="-20383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¿ Qué es mi PAE?</a:t>
            </a:r>
            <a:endParaRPr lang="en-US"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4320" lvl="0" indent="-20383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¿Cómo contribuyo a mi 401k?</a:t>
            </a:r>
            <a:endParaRPr sz="115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93826-A94F-2EAE-9F30-D14DBAB2B5F7}"/>
              </a:ext>
            </a:extLst>
          </p:cNvPr>
          <p:cNvSpPr txBox="1"/>
          <p:nvPr/>
        </p:nvSpPr>
        <p:spPr>
          <a:xfrm>
            <a:off x="8005665" y="977848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158</Words>
  <Application>Microsoft Macintosh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Proxima Nova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Fullinwider</cp:lastModifiedBy>
  <cp:revision>3</cp:revision>
  <dcterms:created xsi:type="dcterms:W3CDTF">2019-09-26T16:53:50Z</dcterms:created>
  <dcterms:modified xsi:type="dcterms:W3CDTF">2023-09-19T15:20:41Z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